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handoutMasterIdLst>
    <p:handoutMasterId r:id="rId54"/>
  </p:handoutMasterIdLst>
  <p:sldIdLst>
    <p:sldId id="256" r:id="rId2"/>
    <p:sldId id="304"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305" r:id="rId17"/>
    <p:sldId id="270" r:id="rId18"/>
    <p:sldId id="271" r:id="rId19"/>
    <p:sldId id="272" r:id="rId20"/>
    <p:sldId id="273" r:id="rId21"/>
    <p:sldId id="274" r:id="rId22"/>
    <p:sldId id="275" r:id="rId23"/>
    <p:sldId id="276" r:id="rId24"/>
    <p:sldId id="278" r:id="rId25"/>
    <p:sldId id="277" r:id="rId26"/>
    <p:sldId id="279" r:id="rId27"/>
    <p:sldId id="280" r:id="rId28"/>
    <p:sldId id="281" r:id="rId29"/>
    <p:sldId id="282" r:id="rId30"/>
    <p:sldId id="283" r:id="rId31"/>
    <p:sldId id="284" r:id="rId32"/>
    <p:sldId id="285" r:id="rId33"/>
    <p:sldId id="286" r:id="rId34"/>
    <p:sldId id="287" r:id="rId35"/>
    <p:sldId id="288" r:id="rId36"/>
    <p:sldId id="289" r:id="rId37"/>
    <p:sldId id="290" r:id="rId38"/>
    <p:sldId id="291" r:id="rId39"/>
    <p:sldId id="306" r:id="rId40"/>
    <p:sldId id="292" r:id="rId41"/>
    <p:sldId id="293" r:id="rId42"/>
    <p:sldId id="294" r:id="rId43"/>
    <p:sldId id="295" r:id="rId44"/>
    <p:sldId id="296" r:id="rId45"/>
    <p:sldId id="297" r:id="rId46"/>
    <p:sldId id="298" r:id="rId47"/>
    <p:sldId id="299" r:id="rId48"/>
    <p:sldId id="307" r:id="rId49"/>
    <p:sldId id="300" r:id="rId50"/>
    <p:sldId id="301" r:id="rId51"/>
    <p:sldId id="302" r:id="rId52"/>
    <p:sldId id="303" r:id="rId53"/>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814" autoAdjust="0"/>
    <p:restoredTop sz="90929"/>
  </p:normalViewPr>
  <p:slideViewPr>
    <p:cSldViewPr>
      <p:cViewPr varScale="1">
        <p:scale>
          <a:sx n="99" d="100"/>
          <a:sy n="99" d="100"/>
        </p:scale>
        <p:origin x="-282"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ableStyles" Target="tableStyles.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041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60419"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60420"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60421"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85FDE7A7-07A7-43BD-950F-CC63A195D4DA}" type="slidenum">
              <a:rPr lang="en-US"/>
              <a:pPr/>
              <a:t>‹#›</a:t>
            </a:fld>
            <a:endParaRPr lang="en-US"/>
          </a:p>
        </p:txBody>
      </p:sp>
    </p:spTree>
    <p:extLst>
      <p:ext uri="{BB962C8B-B14F-4D97-AF65-F5344CB8AC3E}">
        <p14:creationId xmlns:p14="http://schemas.microsoft.com/office/powerpoint/2010/main" val="355397660"/>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3082" name="Group 10"/>
          <p:cNvGrpSpPr>
            <a:grpSpLocks/>
          </p:cNvGrpSpPr>
          <p:nvPr/>
        </p:nvGrpSpPr>
        <p:grpSpPr bwMode="auto">
          <a:xfrm>
            <a:off x="-1035050" y="1552575"/>
            <a:ext cx="10179050" cy="5305425"/>
            <a:chOff x="-652" y="978"/>
            <a:chExt cx="6412" cy="3342"/>
          </a:xfrm>
        </p:grpSpPr>
        <p:sp>
          <p:nvSpPr>
            <p:cNvPr id="3075" name="Freeform 3"/>
            <p:cNvSpPr>
              <a:spLocks/>
            </p:cNvSpPr>
            <p:nvPr/>
          </p:nvSpPr>
          <p:spPr bwMode="auto">
            <a:xfrm>
              <a:off x="2061" y="1707"/>
              <a:ext cx="3699" cy="2613"/>
            </a:xfrm>
            <a:custGeom>
              <a:avLst/>
              <a:gdLst>
                <a:gd name="T0" fmla="*/ 1523 w 3699"/>
                <a:gd name="T1" fmla="*/ 2611 h 2613"/>
                <a:gd name="T2" fmla="*/ 3698 w 3699"/>
                <a:gd name="T3" fmla="*/ 2612 h 2613"/>
                <a:gd name="T4" fmla="*/ 3698 w 3699"/>
                <a:gd name="T5" fmla="*/ 2228 h 2613"/>
                <a:gd name="T6" fmla="*/ 0 w 3699"/>
                <a:gd name="T7" fmla="*/ 0 h 2613"/>
                <a:gd name="T8" fmla="*/ 160 w 3699"/>
                <a:gd name="T9" fmla="*/ 118 h 2613"/>
                <a:gd name="T10" fmla="*/ 292 w 3699"/>
                <a:gd name="T11" fmla="*/ 219 h 2613"/>
                <a:gd name="T12" fmla="*/ 441 w 3699"/>
                <a:gd name="T13" fmla="*/ 347 h 2613"/>
                <a:gd name="T14" fmla="*/ 585 w 3699"/>
                <a:gd name="T15" fmla="*/ 482 h 2613"/>
                <a:gd name="T16" fmla="*/ 796 w 3699"/>
                <a:gd name="T17" fmla="*/ 711 h 2613"/>
                <a:gd name="T18" fmla="*/ 983 w 3699"/>
                <a:gd name="T19" fmla="*/ 955 h 2613"/>
                <a:gd name="T20" fmla="*/ 1119 w 3699"/>
                <a:gd name="T21" fmla="*/ 1168 h 2613"/>
                <a:gd name="T22" fmla="*/ 1238 w 3699"/>
                <a:gd name="T23" fmla="*/ 1388 h 2613"/>
                <a:gd name="T24" fmla="*/ 1331 w 3699"/>
                <a:gd name="T25" fmla="*/ 1608 h 2613"/>
                <a:gd name="T26" fmla="*/ 1400 w 3699"/>
                <a:gd name="T27" fmla="*/ 1809 h 2613"/>
                <a:gd name="T28" fmla="*/ 1447 w 3699"/>
                <a:gd name="T29" fmla="*/ 1979 h 2613"/>
                <a:gd name="T30" fmla="*/ 1490 w 3699"/>
                <a:gd name="T31" fmla="*/ 2190 h 2613"/>
                <a:gd name="T32" fmla="*/ 1511 w 3699"/>
                <a:gd name="T33" fmla="*/ 2374 h 2613"/>
                <a:gd name="T34" fmla="*/ 1523 w 3699"/>
                <a:gd name="T35" fmla="*/ 2611 h 26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699" h="2613">
                  <a:moveTo>
                    <a:pt x="1523" y="2611"/>
                  </a:moveTo>
                  <a:lnTo>
                    <a:pt x="3698" y="2612"/>
                  </a:lnTo>
                  <a:lnTo>
                    <a:pt x="3698" y="2228"/>
                  </a:lnTo>
                  <a:lnTo>
                    <a:pt x="0" y="0"/>
                  </a:lnTo>
                  <a:lnTo>
                    <a:pt x="160" y="118"/>
                  </a:lnTo>
                  <a:lnTo>
                    <a:pt x="292" y="219"/>
                  </a:lnTo>
                  <a:lnTo>
                    <a:pt x="441" y="347"/>
                  </a:lnTo>
                  <a:lnTo>
                    <a:pt x="585" y="482"/>
                  </a:lnTo>
                  <a:lnTo>
                    <a:pt x="796" y="711"/>
                  </a:lnTo>
                  <a:lnTo>
                    <a:pt x="983" y="955"/>
                  </a:lnTo>
                  <a:lnTo>
                    <a:pt x="1119" y="1168"/>
                  </a:lnTo>
                  <a:lnTo>
                    <a:pt x="1238" y="1388"/>
                  </a:lnTo>
                  <a:lnTo>
                    <a:pt x="1331" y="1608"/>
                  </a:lnTo>
                  <a:lnTo>
                    <a:pt x="1400" y="1809"/>
                  </a:lnTo>
                  <a:lnTo>
                    <a:pt x="1447" y="1979"/>
                  </a:lnTo>
                  <a:lnTo>
                    <a:pt x="1490" y="2190"/>
                  </a:lnTo>
                  <a:lnTo>
                    <a:pt x="1511" y="2374"/>
                  </a:lnTo>
                  <a:lnTo>
                    <a:pt x="1523" y="2611"/>
                  </a:lnTo>
                </a:path>
              </a:pathLst>
            </a:custGeom>
            <a:gradFill rotWithShape="0">
              <a:gsLst>
                <a:gs pos="0">
                  <a:schemeClr val="accent2">
                    <a:gamma/>
                    <a:shade val="46275"/>
                    <a:invGamma/>
                  </a:schemeClr>
                </a:gs>
                <a:gs pos="100000">
                  <a:schemeClr val="accent2"/>
                </a:gs>
              </a:gsLst>
              <a:lin ang="0" scaled="1"/>
            </a:gra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76" name="Arc 4"/>
            <p:cNvSpPr>
              <a:spLocks/>
            </p:cNvSpPr>
            <p:nvPr/>
          </p:nvSpPr>
          <p:spPr bwMode="auto">
            <a:xfrm>
              <a:off x="-652" y="978"/>
              <a:ext cx="4237" cy="3342"/>
            </a:xfrm>
            <a:custGeom>
              <a:avLst/>
              <a:gdLst>
                <a:gd name="G0" fmla="+- 0 0 0"/>
                <a:gd name="G1" fmla="+- 21231 0 0"/>
                <a:gd name="G2" fmla="+- 21600 0 0"/>
                <a:gd name="T0" fmla="*/ 3977 w 21600"/>
                <a:gd name="T1" fmla="*/ 0 h 21231"/>
                <a:gd name="T2" fmla="*/ 21600 w 21600"/>
                <a:gd name="T3" fmla="*/ 21231 h 21231"/>
                <a:gd name="T4" fmla="*/ 0 w 21600"/>
                <a:gd name="T5" fmla="*/ 21231 h 21231"/>
              </a:gdLst>
              <a:ahLst/>
              <a:cxnLst>
                <a:cxn ang="0">
                  <a:pos x="T0" y="T1"/>
                </a:cxn>
                <a:cxn ang="0">
                  <a:pos x="T2" y="T3"/>
                </a:cxn>
                <a:cxn ang="0">
                  <a:pos x="T4" y="T5"/>
                </a:cxn>
              </a:cxnLst>
              <a:rect l="0" t="0" r="r" b="b"/>
              <a:pathLst>
                <a:path w="21600" h="21231" fill="none" extrusionOk="0">
                  <a:moveTo>
                    <a:pt x="3976" y="0"/>
                  </a:moveTo>
                  <a:cubicBezTo>
                    <a:pt x="14194" y="1914"/>
                    <a:pt x="21600" y="10835"/>
                    <a:pt x="21600" y="21231"/>
                  </a:cubicBezTo>
                </a:path>
                <a:path w="21600" h="21231" stroke="0" extrusionOk="0">
                  <a:moveTo>
                    <a:pt x="3976" y="0"/>
                  </a:moveTo>
                  <a:cubicBezTo>
                    <a:pt x="14194" y="1914"/>
                    <a:pt x="21600" y="10835"/>
                    <a:pt x="21600" y="21231"/>
                  </a:cubicBezTo>
                  <a:lnTo>
                    <a:pt x="0" y="21231"/>
                  </a:lnTo>
                  <a:close/>
                </a:path>
              </a:pathLst>
            </a:custGeom>
            <a:noFill/>
            <a:ln w="12700" cap="rnd">
              <a:solidFill>
                <a:schemeClr val="accent2"/>
              </a:solidFill>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3077" name="Rectangle 5"/>
          <p:cNvSpPr>
            <a:spLocks noGrp="1" noChangeArrowheads="1"/>
          </p:cNvSpPr>
          <p:nvPr>
            <p:ph type="ctrTitle" sz="quarter"/>
          </p:nvPr>
        </p:nvSpPr>
        <p:spPr>
          <a:xfrm>
            <a:off x="1293813" y="762000"/>
            <a:ext cx="7772400" cy="1143000"/>
          </a:xfrm>
        </p:spPr>
        <p:txBody>
          <a:bodyPr anchor="b"/>
          <a:lstStyle>
            <a:lvl1pPr>
              <a:defRPr/>
            </a:lvl1pPr>
          </a:lstStyle>
          <a:p>
            <a:pPr lvl="0"/>
            <a:r>
              <a:rPr lang="en-US" noProof="0" smtClean="0"/>
              <a:t>Click to edit Master title style</a:t>
            </a:r>
          </a:p>
        </p:txBody>
      </p:sp>
      <p:sp>
        <p:nvSpPr>
          <p:cNvPr id="3078" name="Rectangle 6"/>
          <p:cNvSpPr>
            <a:spLocks noGrp="1" noChangeArrowheads="1"/>
          </p:cNvSpPr>
          <p:nvPr>
            <p:ph type="subTitle" sz="quarter" idx="1"/>
          </p:nvPr>
        </p:nvSpPr>
        <p:spPr>
          <a:xfrm>
            <a:off x="685800" y="3429000"/>
            <a:ext cx="6400800" cy="1752600"/>
          </a:xfrm>
        </p:spPr>
        <p:txBody>
          <a:bodyPr lIns="92075" tIns="46038" rIns="92075" bIns="46038" anchor="ctr"/>
          <a:lstStyle>
            <a:lvl1pPr marL="0" indent="0" algn="ctr">
              <a:buFont typeface="Wingdings" pitchFamily="2" charset="2"/>
              <a:buNone/>
              <a:defRPr/>
            </a:lvl1pPr>
          </a:lstStyle>
          <a:p>
            <a:pPr lvl="0"/>
            <a:r>
              <a:rPr lang="en-US" noProof="0" smtClean="0"/>
              <a:t>Click to edit Master subtitle style</a:t>
            </a:r>
          </a:p>
        </p:txBody>
      </p:sp>
      <p:sp>
        <p:nvSpPr>
          <p:cNvPr id="3079" name="Rectangle 7"/>
          <p:cNvSpPr>
            <a:spLocks noGrp="1" noChangeArrowheads="1"/>
          </p:cNvSpPr>
          <p:nvPr>
            <p:ph type="dt" sz="quarter" idx="2"/>
          </p:nvPr>
        </p:nvSpPr>
        <p:spPr/>
        <p:txBody>
          <a:bodyPr/>
          <a:lstStyle>
            <a:lvl1pPr>
              <a:defRPr/>
            </a:lvl1pPr>
          </a:lstStyle>
          <a:p>
            <a:endParaRPr lang="en-US"/>
          </a:p>
        </p:txBody>
      </p:sp>
      <p:sp>
        <p:nvSpPr>
          <p:cNvPr id="3080" name="Rectangle 8"/>
          <p:cNvSpPr>
            <a:spLocks noGrp="1" noChangeArrowheads="1"/>
          </p:cNvSpPr>
          <p:nvPr>
            <p:ph type="ftr" sz="quarter" idx="3"/>
          </p:nvPr>
        </p:nvSpPr>
        <p:spPr/>
        <p:txBody>
          <a:bodyPr/>
          <a:lstStyle>
            <a:lvl1pPr>
              <a:defRPr/>
            </a:lvl1pPr>
          </a:lstStyle>
          <a:p>
            <a:endParaRPr lang="en-US"/>
          </a:p>
        </p:txBody>
      </p:sp>
      <p:sp>
        <p:nvSpPr>
          <p:cNvPr id="3081" name="Rectangle 9"/>
          <p:cNvSpPr>
            <a:spLocks noGrp="1" noChangeArrowheads="1"/>
          </p:cNvSpPr>
          <p:nvPr>
            <p:ph type="sldNum" sz="quarter" idx="4"/>
          </p:nvPr>
        </p:nvSpPr>
        <p:spPr/>
        <p:txBody>
          <a:bodyPr/>
          <a:lstStyle>
            <a:lvl1pPr>
              <a:defRPr/>
            </a:lvl1pPr>
          </a:lstStyle>
          <a:p>
            <a:fld id="{F0832B28-09D2-43A1-B9E7-B25E63B9B272}"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5433A1D-586C-4052-BCE2-1F68A2158925}" type="slidenum">
              <a:rPr lang="en-US"/>
              <a:pPr/>
              <a:t>‹#›</a:t>
            </a:fld>
            <a:endParaRPr lang="en-US"/>
          </a:p>
        </p:txBody>
      </p:sp>
    </p:spTree>
    <p:extLst>
      <p:ext uri="{BB962C8B-B14F-4D97-AF65-F5344CB8AC3E}">
        <p14:creationId xmlns:p14="http://schemas.microsoft.com/office/powerpoint/2010/main" val="28937458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D2C0BBF4-DF76-4A80-ACF4-BBC6433F7072}" type="slidenum">
              <a:rPr lang="en-US"/>
              <a:pPr/>
              <a:t>‹#›</a:t>
            </a:fld>
            <a:endParaRPr lang="en-US"/>
          </a:p>
        </p:txBody>
      </p:sp>
    </p:spTree>
    <p:extLst>
      <p:ext uri="{BB962C8B-B14F-4D97-AF65-F5344CB8AC3E}">
        <p14:creationId xmlns:p14="http://schemas.microsoft.com/office/powerpoint/2010/main" val="358354790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648200" y="1981200"/>
            <a:ext cx="3810000" cy="4114800"/>
          </a:xfrm>
        </p:spPr>
        <p:txBody>
          <a:bodyPr/>
          <a:lstStyle/>
          <a:p>
            <a:endParaRPr lang="en-US"/>
          </a:p>
        </p:txBody>
      </p:sp>
      <p:sp>
        <p:nvSpPr>
          <p:cNvPr id="5" name="Date Placeholder 4"/>
          <p:cNvSpPr>
            <a:spLocks noGrp="1"/>
          </p:cNvSpPr>
          <p:nvPr>
            <p:ph type="dt" sz="half" idx="10"/>
          </p:nvPr>
        </p:nvSpPr>
        <p:spPr>
          <a:xfrm>
            <a:off x="685800" y="6248400"/>
            <a:ext cx="1905000" cy="457200"/>
          </a:xfrm>
        </p:spPr>
        <p:txBody>
          <a:bodyPr/>
          <a:lstStyle>
            <a:lvl1pPr>
              <a:defRPr/>
            </a:lvl1pPr>
          </a:lstStyle>
          <a:p>
            <a:endParaRPr lang="en-US"/>
          </a:p>
        </p:txBody>
      </p:sp>
      <p:sp>
        <p:nvSpPr>
          <p:cNvPr id="6" name="Footer Placeholder 5"/>
          <p:cNvSpPr>
            <a:spLocks noGrp="1"/>
          </p:cNvSpPr>
          <p:nvPr>
            <p:ph type="ftr" sz="quarter" idx="11"/>
          </p:nvPr>
        </p:nvSpPr>
        <p:spPr>
          <a:xfrm>
            <a:off x="3124200" y="6248400"/>
            <a:ext cx="2895600" cy="457200"/>
          </a:xfrm>
        </p:spPr>
        <p:txBody>
          <a:bodyPr/>
          <a:lstStyle>
            <a:lvl1pPr>
              <a:defRPr/>
            </a:lvl1pPr>
          </a:lstStyle>
          <a:p>
            <a:endParaRPr lang="en-US"/>
          </a:p>
        </p:txBody>
      </p:sp>
      <p:sp>
        <p:nvSpPr>
          <p:cNvPr id="7" name="Slide Number Placeholder 6"/>
          <p:cNvSpPr>
            <a:spLocks noGrp="1"/>
          </p:cNvSpPr>
          <p:nvPr>
            <p:ph type="sldNum" sz="quarter" idx="12"/>
          </p:nvPr>
        </p:nvSpPr>
        <p:spPr>
          <a:xfrm>
            <a:off x="6553200" y="6248400"/>
            <a:ext cx="1905000" cy="457200"/>
          </a:xfrm>
        </p:spPr>
        <p:txBody>
          <a:bodyPr/>
          <a:lstStyle>
            <a:lvl1pPr>
              <a:defRPr/>
            </a:lvl1pPr>
          </a:lstStyle>
          <a:p>
            <a:fld id="{3BEABD3D-82CC-401A-B6A1-C132FC539B62}" type="slidenum">
              <a:rPr lang="en-US"/>
              <a:pPr/>
              <a:t>‹#›</a:t>
            </a:fld>
            <a:endParaRPr lang="en-US"/>
          </a:p>
        </p:txBody>
      </p:sp>
    </p:spTree>
    <p:extLst>
      <p:ext uri="{BB962C8B-B14F-4D97-AF65-F5344CB8AC3E}">
        <p14:creationId xmlns:p14="http://schemas.microsoft.com/office/powerpoint/2010/main" val="365226132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clipArtAndTx" preserve="1">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ClipArt Placeholder 2"/>
          <p:cNvSpPr>
            <a:spLocks noGrp="1"/>
          </p:cNvSpPr>
          <p:nvPr>
            <p:ph type="clipArt" sz="half" idx="1"/>
          </p:nvPr>
        </p:nvSpPr>
        <p:spPr>
          <a:xfrm>
            <a:off x="685800" y="1981200"/>
            <a:ext cx="3810000" cy="4114800"/>
          </a:xfrm>
        </p:spPr>
        <p:txBody>
          <a:bodyPr/>
          <a:lstStyle/>
          <a:p>
            <a:endParaRPr lang="en-US"/>
          </a:p>
        </p:txBody>
      </p:sp>
      <p:sp>
        <p:nvSpPr>
          <p:cNvPr id="4" name="Text Placeholder 3"/>
          <p:cNvSpPr>
            <a:spLocks noGrp="1"/>
          </p:cNvSpPr>
          <p:nvPr>
            <p:ph type="body"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85800" y="6248400"/>
            <a:ext cx="1905000" cy="457200"/>
          </a:xfrm>
        </p:spPr>
        <p:txBody>
          <a:bodyPr/>
          <a:lstStyle>
            <a:lvl1pPr>
              <a:defRPr/>
            </a:lvl1pPr>
          </a:lstStyle>
          <a:p>
            <a:endParaRPr lang="en-US"/>
          </a:p>
        </p:txBody>
      </p:sp>
      <p:sp>
        <p:nvSpPr>
          <p:cNvPr id="6" name="Footer Placeholder 5"/>
          <p:cNvSpPr>
            <a:spLocks noGrp="1"/>
          </p:cNvSpPr>
          <p:nvPr>
            <p:ph type="ftr" sz="quarter" idx="11"/>
          </p:nvPr>
        </p:nvSpPr>
        <p:spPr>
          <a:xfrm>
            <a:off x="3124200" y="6248400"/>
            <a:ext cx="2895600" cy="457200"/>
          </a:xfrm>
        </p:spPr>
        <p:txBody>
          <a:bodyPr/>
          <a:lstStyle>
            <a:lvl1pPr>
              <a:defRPr/>
            </a:lvl1pPr>
          </a:lstStyle>
          <a:p>
            <a:endParaRPr lang="en-US"/>
          </a:p>
        </p:txBody>
      </p:sp>
      <p:sp>
        <p:nvSpPr>
          <p:cNvPr id="7" name="Slide Number Placeholder 6"/>
          <p:cNvSpPr>
            <a:spLocks noGrp="1"/>
          </p:cNvSpPr>
          <p:nvPr>
            <p:ph type="sldNum" sz="quarter" idx="12"/>
          </p:nvPr>
        </p:nvSpPr>
        <p:spPr>
          <a:xfrm>
            <a:off x="6553200" y="6248400"/>
            <a:ext cx="1905000" cy="457200"/>
          </a:xfrm>
        </p:spPr>
        <p:txBody>
          <a:bodyPr/>
          <a:lstStyle>
            <a:lvl1pPr>
              <a:defRPr/>
            </a:lvl1pPr>
          </a:lstStyle>
          <a:p>
            <a:fld id="{9EDD8529-6CB8-4A69-9C0C-F86C29148910}" type="slidenum">
              <a:rPr lang="en-US"/>
              <a:pPr/>
              <a:t>‹#›</a:t>
            </a:fld>
            <a:endParaRPr lang="en-US"/>
          </a:p>
        </p:txBody>
      </p:sp>
    </p:spTree>
    <p:extLst>
      <p:ext uri="{BB962C8B-B14F-4D97-AF65-F5344CB8AC3E}">
        <p14:creationId xmlns:p14="http://schemas.microsoft.com/office/powerpoint/2010/main" val="37274197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85800" y="1981200"/>
            <a:ext cx="7772400" cy="4114800"/>
          </a:xfrm>
        </p:spPr>
        <p:txBody>
          <a:bodyPr/>
          <a:lstStyle/>
          <a:p>
            <a:endParaRPr lang="en-US"/>
          </a:p>
        </p:txBody>
      </p:sp>
      <p:sp>
        <p:nvSpPr>
          <p:cNvPr id="4" name="Date Placeholder 3"/>
          <p:cNvSpPr>
            <a:spLocks noGrp="1"/>
          </p:cNvSpPr>
          <p:nvPr>
            <p:ph type="dt" sz="half" idx="10"/>
          </p:nvPr>
        </p:nvSpPr>
        <p:spPr>
          <a:xfrm>
            <a:off x="685800" y="6248400"/>
            <a:ext cx="1905000" cy="457200"/>
          </a:xfrm>
        </p:spPr>
        <p:txBody>
          <a:bodyPr/>
          <a:lstStyle>
            <a:lvl1pPr>
              <a:defRPr/>
            </a:lvl1pPr>
          </a:lstStyle>
          <a:p>
            <a:endParaRPr lang="en-US"/>
          </a:p>
        </p:txBody>
      </p:sp>
      <p:sp>
        <p:nvSpPr>
          <p:cNvPr id="5" name="Footer Placeholder 4"/>
          <p:cNvSpPr>
            <a:spLocks noGrp="1"/>
          </p:cNvSpPr>
          <p:nvPr>
            <p:ph type="ftr" sz="quarter" idx="11"/>
          </p:nvPr>
        </p:nvSpPr>
        <p:spPr>
          <a:xfrm>
            <a:off x="3124200" y="6248400"/>
            <a:ext cx="2895600" cy="457200"/>
          </a:xfrm>
        </p:spPr>
        <p:txBody>
          <a:bodyPr/>
          <a:lstStyle>
            <a:lvl1pPr>
              <a:defRPr/>
            </a:lvl1pPr>
          </a:lstStyle>
          <a:p>
            <a:endParaRPr lang="en-US"/>
          </a:p>
        </p:txBody>
      </p:sp>
      <p:sp>
        <p:nvSpPr>
          <p:cNvPr id="6" name="Slide Number Placeholder 5"/>
          <p:cNvSpPr>
            <a:spLocks noGrp="1"/>
          </p:cNvSpPr>
          <p:nvPr>
            <p:ph type="sldNum" sz="quarter" idx="12"/>
          </p:nvPr>
        </p:nvSpPr>
        <p:spPr>
          <a:xfrm>
            <a:off x="6553200" y="6248400"/>
            <a:ext cx="1905000" cy="457200"/>
          </a:xfrm>
        </p:spPr>
        <p:txBody>
          <a:bodyPr/>
          <a:lstStyle>
            <a:lvl1pPr>
              <a:defRPr/>
            </a:lvl1pPr>
          </a:lstStyle>
          <a:p>
            <a:fld id="{AA7D6CCE-AA53-4490-8ED0-CDF9419D2FAC}" type="slidenum">
              <a:rPr lang="en-US"/>
              <a:pPr/>
              <a:t>‹#›</a:t>
            </a:fld>
            <a:endParaRPr lang="en-US"/>
          </a:p>
        </p:txBody>
      </p:sp>
    </p:spTree>
    <p:extLst>
      <p:ext uri="{BB962C8B-B14F-4D97-AF65-F5344CB8AC3E}">
        <p14:creationId xmlns:p14="http://schemas.microsoft.com/office/powerpoint/2010/main" val="25953852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3F42839-4EF8-464F-B2EB-F90D7C32BFC4}" type="slidenum">
              <a:rPr lang="en-US"/>
              <a:pPr/>
              <a:t>‹#›</a:t>
            </a:fld>
            <a:endParaRPr lang="en-US"/>
          </a:p>
        </p:txBody>
      </p:sp>
    </p:spTree>
    <p:extLst>
      <p:ext uri="{BB962C8B-B14F-4D97-AF65-F5344CB8AC3E}">
        <p14:creationId xmlns:p14="http://schemas.microsoft.com/office/powerpoint/2010/main" val="27901038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A8135257-8C97-4A7A-8D69-CA402FCFE782}" type="slidenum">
              <a:rPr lang="en-US"/>
              <a:pPr/>
              <a:t>‹#›</a:t>
            </a:fld>
            <a:endParaRPr lang="en-US"/>
          </a:p>
        </p:txBody>
      </p:sp>
    </p:spTree>
    <p:extLst>
      <p:ext uri="{BB962C8B-B14F-4D97-AF65-F5344CB8AC3E}">
        <p14:creationId xmlns:p14="http://schemas.microsoft.com/office/powerpoint/2010/main" val="37153236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F205D5C6-7E45-418E-8968-A91F87FA4B65}" type="slidenum">
              <a:rPr lang="en-US"/>
              <a:pPr/>
              <a:t>‹#›</a:t>
            </a:fld>
            <a:endParaRPr lang="en-US"/>
          </a:p>
        </p:txBody>
      </p:sp>
    </p:spTree>
    <p:extLst>
      <p:ext uri="{BB962C8B-B14F-4D97-AF65-F5344CB8AC3E}">
        <p14:creationId xmlns:p14="http://schemas.microsoft.com/office/powerpoint/2010/main" val="26531934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CC847412-CC19-4819-A3C8-512171F96656}" type="slidenum">
              <a:rPr lang="en-US"/>
              <a:pPr/>
              <a:t>‹#›</a:t>
            </a:fld>
            <a:endParaRPr lang="en-US"/>
          </a:p>
        </p:txBody>
      </p:sp>
    </p:spTree>
    <p:extLst>
      <p:ext uri="{BB962C8B-B14F-4D97-AF65-F5344CB8AC3E}">
        <p14:creationId xmlns:p14="http://schemas.microsoft.com/office/powerpoint/2010/main" val="25686440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209D8865-5D8E-41DD-9B77-449C92A0727A}" type="slidenum">
              <a:rPr lang="en-US"/>
              <a:pPr/>
              <a:t>‹#›</a:t>
            </a:fld>
            <a:endParaRPr lang="en-US"/>
          </a:p>
        </p:txBody>
      </p:sp>
    </p:spTree>
    <p:extLst>
      <p:ext uri="{BB962C8B-B14F-4D97-AF65-F5344CB8AC3E}">
        <p14:creationId xmlns:p14="http://schemas.microsoft.com/office/powerpoint/2010/main" val="6613550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6E7BFCDF-CABE-4E91-A28A-F7FA16ADE4BC}" type="slidenum">
              <a:rPr lang="en-US"/>
              <a:pPr/>
              <a:t>‹#›</a:t>
            </a:fld>
            <a:endParaRPr lang="en-US"/>
          </a:p>
        </p:txBody>
      </p:sp>
    </p:spTree>
    <p:extLst>
      <p:ext uri="{BB962C8B-B14F-4D97-AF65-F5344CB8AC3E}">
        <p14:creationId xmlns:p14="http://schemas.microsoft.com/office/powerpoint/2010/main" val="19596756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77F19CEE-D6CE-4541-A0D0-FFB398151DF8}" type="slidenum">
              <a:rPr lang="en-US"/>
              <a:pPr/>
              <a:t>‹#›</a:t>
            </a:fld>
            <a:endParaRPr lang="en-US"/>
          </a:p>
        </p:txBody>
      </p:sp>
    </p:spTree>
    <p:extLst>
      <p:ext uri="{BB962C8B-B14F-4D97-AF65-F5344CB8AC3E}">
        <p14:creationId xmlns:p14="http://schemas.microsoft.com/office/powerpoint/2010/main" val="17612690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E1776DA0-27AF-4DBA-AB4C-97F3F030D3DD}" type="slidenum">
              <a:rPr lang="en-US"/>
              <a:pPr/>
              <a:t>‹#›</a:t>
            </a:fld>
            <a:endParaRPr lang="en-US"/>
          </a:p>
        </p:txBody>
      </p:sp>
    </p:spTree>
    <p:extLst>
      <p:ext uri="{BB962C8B-B14F-4D97-AF65-F5344CB8AC3E}">
        <p14:creationId xmlns:p14="http://schemas.microsoft.com/office/powerpoint/2010/main" val="15194967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2"/>
            </a:gs>
          </a:gsLst>
          <a:lin ang="0" scaled="1"/>
        </a:gradFill>
        <a:effectLst/>
      </p:bgPr>
    </p:bg>
    <p:spTree>
      <p:nvGrpSpPr>
        <p:cNvPr id="1" name=""/>
        <p:cNvGrpSpPr/>
        <p:nvPr/>
      </p:nvGrpSpPr>
      <p:grpSpPr>
        <a:xfrm>
          <a:off x="0" y="0"/>
          <a:ext cx="0" cy="0"/>
          <a:chOff x="0" y="0"/>
          <a:chExt cx="0" cy="0"/>
        </a:xfrm>
      </p:grpSpPr>
      <p:grpSp>
        <p:nvGrpSpPr>
          <p:cNvPr id="2058" name="Group 10"/>
          <p:cNvGrpSpPr>
            <a:grpSpLocks/>
          </p:cNvGrpSpPr>
          <p:nvPr/>
        </p:nvGrpSpPr>
        <p:grpSpPr bwMode="auto">
          <a:xfrm>
            <a:off x="0" y="1588"/>
            <a:ext cx="9132888" cy="6845300"/>
            <a:chOff x="0" y="1"/>
            <a:chExt cx="5753" cy="4312"/>
          </a:xfrm>
        </p:grpSpPr>
        <p:sp>
          <p:nvSpPr>
            <p:cNvPr id="2051" name="Freeform 3"/>
            <p:cNvSpPr>
              <a:spLocks/>
            </p:cNvSpPr>
            <p:nvPr/>
          </p:nvSpPr>
          <p:spPr bwMode="auto">
            <a:xfrm>
              <a:off x="3394" y="999"/>
              <a:ext cx="2359" cy="3314"/>
            </a:xfrm>
            <a:custGeom>
              <a:avLst/>
              <a:gdLst>
                <a:gd name="T0" fmla="*/ 1905 w 2359"/>
                <a:gd name="T1" fmla="*/ 3312 h 3314"/>
                <a:gd name="T2" fmla="*/ 2358 w 2359"/>
                <a:gd name="T3" fmla="*/ 3313 h 3314"/>
                <a:gd name="T4" fmla="*/ 2358 w 2359"/>
                <a:gd name="T5" fmla="*/ 1437 h 3314"/>
                <a:gd name="T6" fmla="*/ 0 w 2359"/>
                <a:gd name="T7" fmla="*/ 0 h 3314"/>
                <a:gd name="T8" fmla="*/ 201 w 2359"/>
                <a:gd name="T9" fmla="*/ 150 h 3314"/>
                <a:gd name="T10" fmla="*/ 366 w 2359"/>
                <a:gd name="T11" fmla="*/ 279 h 3314"/>
                <a:gd name="T12" fmla="*/ 552 w 2359"/>
                <a:gd name="T13" fmla="*/ 441 h 3314"/>
                <a:gd name="T14" fmla="*/ 732 w 2359"/>
                <a:gd name="T15" fmla="*/ 612 h 3314"/>
                <a:gd name="T16" fmla="*/ 996 w 2359"/>
                <a:gd name="T17" fmla="*/ 903 h 3314"/>
                <a:gd name="T18" fmla="*/ 1230 w 2359"/>
                <a:gd name="T19" fmla="*/ 1212 h 3314"/>
                <a:gd name="T20" fmla="*/ 1400 w 2359"/>
                <a:gd name="T21" fmla="*/ 1482 h 3314"/>
                <a:gd name="T22" fmla="*/ 1548 w 2359"/>
                <a:gd name="T23" fmla="*/ 1761 h 3314"/>
                <a:gd name="T24" fmla="*/ 1665 w 2359"/>
                <a:gd name="T25" fmla="*/ 2040 h 3314"/>
                <a:gd name="T26" fmla="*/ 1751 w 2359"/>
                <a:gd name="T27" fmla="*/ 2295 h 3314"/>
                <a:gd name="T28" fmla="*/ 1809 w 2359"/>
                <a:gd name="T29" fmla="*/ 2511 h 3314"/>
                <a:gd name="T30" fmla="*/ 1863 w 2359"/>
                <a:gd name="T31" fmla="*/ 2778 h 3314"/>
                <a:gd name="T32" fmla="*/ 1890 w 2359"/>
                <a:gd name="T33" fmla="*/ 3012 h 3314"/>
                <a:gd name="T34" fmla="*/ 1905 w 2359"/>
                <a:gd name="T35" fmla="*/ 3312 h 33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359" h="3314">
                  <a:moveTo>
                    <a:pt x="1905" y="3312"/>
                  </a:moveTo>
                  <a:lnTo>
                    <a:pt x="2358" y="3313"/>
                  </a:lnTo>
                  <a:lnTo>
                    <a:pt x="2358" y="1437"/>
                  </a:lnTo>
                  <a:lnTo>
                    <a:pt x="0" y="0"/>
                  </a:lnTo>
                  <a:lnTo>
                    <a:pt x="201" y="150"/>
                  </a:lnTo>
                  <a:lnTo>
                    <a:pt x="366" y="279"/>
                  </a:lnTo>
                  <a:lnTo>
                    <a:pt x="552" y="441"/>
                  </a:lnTo>
                  <a:lnTo>
                    <a:pt x="732" y="612"/>
                  </a:lnTo>
                  <a:lnTo>
                    <a:pt x="996" y="903"/>
                  </a:lnTo>
                  <a:lnTo>
                    <a:pt x="1230" y="1212"/>
                  </a:lnTo>
                  <a:lnTo>
                    <a:pt x="1400" y="1482"/>
                  </a:lnTo>
                  <a:lnTo>
                    <a:pt x="1548" y="1761"/>
                  </a:lnTo>
                  <a:lnTo>
                    <a:pt x="1665" y="2040"/>
                  </a:lnTo>
                  <a:lnTo>
                    <a:pt x="1751" y="2295"/>
                  </a:lnTo>
                  <a:lnTo>
                    <a:pt x="1809" y="2511"/>
                  </a:lnTo>
                  <a:lnTo>
                    <a:pt x="1863" y="2778"/>
                  </a:lnTo>
                  <a:lnTo>
                    <a:pt x="1890" y="3012"/>
                  </a:lnTo>
                  <a:lnTo>
                    <a:pt x="1905" y="3312"/>
                  </a:lnTo>
                </a:path>
              </a:pathLst>
            </a:custGeom>
            <a:gradFill rotWithShape="0">
              <a:gsLst>
                <a:gs pos="0">
                  <a:schemeClr val="accent2">
                    <a:gamma/>
                    <a:shade val="46275"/>
                    <a:invGamma/>
                  </a:schemeClr>
                </a:gs>
                <a:gs pos="100000">
                  <a:schemeClr val="accent2"/>
                </a:gs>
              </a:gsLst>
              <a:lin ang="0" scaled="1"/>
            </a:gra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52" name="Arc 4"/>
            <p:cNvSpPr>
              <a:spLocks/>
            </p:cNvSpPr>
            <p:nvPr/>
          </p:nvSpPr>
          <p:spPr bwMode="auto">
            <a:xfrm>
              <a:off x="0" y="1"/>
              <a:ext cx="5298" cy="4312"/>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2700" cap="rnd">
              <a:solidFill>
                <a:schemeClr val="accent2"/>
              </a:solidFill>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2053" name="Rectangle 5"/>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2055" name="Rectangle 7"/>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defRPr sz="1400"/>
            </a:lvl1pPr>
          </a:lstStyle>
          <a:p>
            <a:endParaRPr lang="en-US"/>
          </a:p>
        </p:txBody>
      </p:sp>
      <p:sp>
        <p:nvSpPr>
          <p:cNvPr id="2056" name="Rectangle 8"/>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a:defRPr sz="1400"/>
            </a:lvl1pPr>
          </a:lstStyle>
          <a:p>
            <a:endParaRPr lang="en-US"/>
          </a:p>
        </p:txBody>
      </p:sp>
      <p:sp>
        <p:nvSpPr>
          <p:cNvPr id="2057" name="Rectangle 9"/>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r">
              <a:defRPr sz="1400"/>
            </a:lvl1pPr>
          </a:lstStyle>
          <a:p>
            <a:fld id="{E070903C-4846-4275-8451-5AFC429D2864}" type="slidenum">
              <a:rPr lang="en-US"/>
              <a:pPr/>
              <a:t>‹#›</a:t>
            </a:fld>
            <a:endParaRPr lang="en-US"/>
          </a:p>
        </p:txBody>
      </p:sp>
      <p:sp>
        <p:nvSpPr>
          <p:cNvPr id="2059" name="Rectangle 11"/>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dk2" tx1="lt1" bg2="dk1" tx2="lt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 id="2147483662" r:id="rId13"/>
    <p:sldLayoutId id="2147483663" r:id="rId14"/>
  </p:sldLayoutIdLst>
  <p:txStyles>
    <p:titleStyle>
      <a:lvl1pPr algn="ctr" rtl="0" fontAlgn="base">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fontAlgn="base">
        <a:spcBef>
          <a:spcPct val="20000"/>
        </a:spcBef>
        <a:spcAft>
          <a:spcPct val="0"/>
        </a:spcAft>
        <a:buClr>
          <a:schemeClr val="accent2"/>
        </a:buClr>
        <a:buSzPct val="80000"/>
        <a:buFont typeface="Wingdings" pitchFamily="2" charset="2"/>
        <a:buChar char="l"/>
        <a:defRPr sz="3200">
          <a:solidFill>
            <a:schemeClr val="tx1"/>
          </a:solidFill>
          <a:latin typeface="+mn-lt"/>
          <a:ea typeface="+mn-ea"/>
          <a:cs typeface="+mn-cs"/>
        </a:defRPr>
      </a:lvl1pPr>
      <a:lvl2pPr marL="742950" indent="-285750" algn="l" rtl="0" fontAlgn="base">
        <a:spcBef>
          <a:spcPct val="20000"/>
        </a:spcBef>
        <a:spcAft>
          <a:spcPct val="0"/>
        </a:spcAft>
        <a:buClr>
          <a:schemeClr val="tx1"/>
        </a:buClr>
        <a:buSzPct val="90000"/>
        <a:buChar char="–"/>
        <a:defRPr sz="2800">
          <a:solidFill>
            <a:schemeClr val="tx1"/>
          </a:solidFill>
          <a:latin typeface="+mn-lt"/>
        </a:defRPr>
      </a:lvl2pPr>
      <a:lvl3pPr marL="1143000" indent="-228600" algn="l" rtl="0" fontAlgn="base">
        <a:spcBef>
          <a:spcPct val="20000"/>
        </a:spcBef>
        <a:spcAft>
          <a:spcPct val="0"/>
        </a:spcAft>
        <a:buClr>
          <a:schemeClr val="accent1"/>
        </a:buClr>
        <a:buSzPct val="60000"/>
        <a:buFont typeface="Wingdings" pitchFamily="2" charset="2"/>
        <a:buChar char="l"/>
        <a:defRPr sz="2400">
          <a:solidFill>
            <a:schemeClr val="tx1"/>
          </a:solidFill>
          <a:latin typeface="+mn-lt"/>
        </a:defRPr>
      </a:lvl3pPr>
      <a:lvl4pPr marL="1600200" indent="-228600" algn="l" rtl="0" fontAlgn="base">
        <a:spcBef>
          <a:spcPct val="20000"/>
        </a:spcBef>
        <a:spcAft>
          <a:spcPct val="0"/>
        </a:spcAft>
        <a:buClr>
          <a:schemeClr val="tx1"/>
        </a:buClr>
        <a:buChar char="–"/>
        <a:defRPr sz="2000">
          <a:solidFill>
            <a:schemeClr val="tx1"/>
          </a:solidFill>
          <a:latin typeface="+mn-lt"/>
        </a:defRPr>
      </a:lvl4pPr>
      <a:lvl5pPr marL="2057400" indent="-228600" algn="l" rtl="0" fontAlgn="base">
        <a:spcBef>
          <a:spcPct val="20000"/>
        </a:spcBef>
        <a:spcAft>
          <a:spcPct val="0"/>
        </a:spcAft>
        <a:buClr>
          <a:schemeClr val="accent1"/>
        </a:buClr>
        <a:buChar char="•"/>
        <a:defRPr sz="2000">
          <a:solidFill>
            <a:schemeClr val="tx1"/>
          </a:solidFill>
          <a:latin typeface="+mn-lt"/>
        </a:defRPr>
      </a:lvl5pPr>
      <a:lvl6pPr marL="2514600" indent="-228600" algn="l" rtl="0" fontAlgn="base">
        <a:spcBef>
          <a:spcPct val="20000"/>
        </a:spcBef>
        <a:spcAft>
          <a:spcPct val="0"/>
        </a:spcAft>
        <a:buClr>
          <a:schemeClr val="accent1"/>
        </a:buClr>
        <a:buChar char="•"/>
        <a:defRPr sz="2000">
          <a:solidFill>
            <a:schemeClr val="tx1"/>
          </a:solidFill>
          <a:latin typeface="+mn-lt"/>
        </a:defRPr>
      </a:lvl6pPr>
      <a:lvl7pPr marL="2971800" indent="-228600" algn="l" rtl="0" fontAlgn="base">
        <a:spcBef>
          <a:spcPct val="20000"/>
        </a:spcBef>
        <a:spcAft>
          <a:spcPct val="0"/>
        </a:spcAft>
        <a:buClr>
          <a:schemeClr val="accent1"/>
        </a:buClr>
        <a:buChar char="•"/>
        <a:defRPr sz="2000">
          <a:solidFill>
            <a:schemeClr val="tx1"/>
          </a:solidFill>
          <a:latin typeface="+mn-lt"/>
        </a:defRPr>
      </a:lvl7pPr>
      <a:lvl8pPr marL="3429000" indent="-228600" algn="l" rtl="0" fontAlgn="base">
        <a:spcBef>
          <a:spcPct val="20000"/>
        </a:spcBef>
        <a:spcAft>
          <a:spcPct val="0"/>
        </a:spcAft>
        <a:buClr>
          <a:schemeClr val="accent1"/>
        </a:buClr>
        <a:buChar char="•"/>
        <a:defRPr sz="2000">
          <a:solidFill>
            <a:schemeClr val="tx1"/>
          </a:solidFill>
          <a:latin typeface="+mn-lt"/>
        </a:defRPr>
      </a:lvl8pPr>
      <a:lvl9pPr marL="3886200" indent="-228600" algn="l" rtl="0" fontAlgn="base">
        <a:spcBef>
          <a:spcPct val="20000"/>
        </a:spcBef>
        <a:spcAft>
          <a:spcPct val="0"/>
        </a:spcAft>
        <a:buClr>
          <a:schemeClr val="accent1"/>
        </a:buClr>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image" Target="../media/image9.gif"/><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image" Target="../media/image10.gif"/><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3" Type="http://schemas.openxmlformats.org/officeDocument/2006/relationships/image" Target="../media/image21.gif"/><Relationship Id="rId2" Type="http://schemas.openxmlformats.org/officeDocument/2006/relationships/image" Target="../media/image20.gif"/><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24.gif"/><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2" Type="http://schemas.openxmlformats.org/officeDocument/2006/relationships/image" Target="../media/image25.wmf"/><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2" Type="http://schemas.openxmlformats.org/officeDocument/2006/relationships/image" Target="../media/image26.wmf"/><Relationship Id="rId1" Type="http://schemas.openxmlformats.org/officeDocument/2006/relationships/slideLayout" Target="../slideLayouts/slideLayout12.xml"/></Relationships>
</file>

<file path=ppt/slides/_rels/slide34.xml.rels><?xml version="1.0" encoding="UTF-8" standalone="yes"?>
<Relationships xmlns="http://schemas.openxmlformats.org/package/2006/relationships"><Relationship Id="rId2" Type="http://schemas.openxmlformats.org/officeDocument/2006/relationships/image" Target="../media/image27.wmf"/><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2" Type="http://schemas.openxmlformats.org/officeDocument/2006/relationships/image" Target="../media/image28.jpeg"/><Relationship Id="rId1" Type="http://schemas.openxmlformats.org/officeDocument/2006/relationships/slideLayout" Target="../slideLayouts/slideLayout12.xml"/></Relationships>
</file>

<file path=ppt/slides/_rels/slide36.xml.rels><?xml version="1.0" encoding="UTF-8" standalone="yes"?>
<Relationships xmlns="http://schemas.openxmlformats.org/package/2006/relationships"><Relationship Id="rId2" Type="http://schemas.openxmlformats.org/officeDocument/2006/relationships/image" Target="../media/image29.gif"/><Relationship Id="rId1" Type="http://schemas.openxmlformats.org/officeDocument/2006/relationships/slideLayout" Target="../slideLayouts/slideLayout13.xml"/></Relationships>
</file>

<file path=ppt/slides/_rels/slide37.xml.rels><?xml version="1.0" encoding="UTF-8" standalone="yes"?>
<Relationships xmlns="http://schemas.openxmlformats.org/package/2006/relationships"><Relationship Id="rId2" Type="http://schemas.openxmlformats.org/officeDocument/2006/relationships/image" Target="../media/image30.wmf"/><Relationship Id="rId1" Type="http://schemas.openxmlformats.org/officeDocument/2006/relationships/slideLayout" Target="../slideLayouts/slideLayout12.xml"/></Relationships>
</file>

<file path=ppt/slides/_rels/slide38.xml.rels><?xml version="1.0" encoding="UTF-8" standalone="yes"?>
<Relationships xmlns="http://schemas.openxmlformats.org/package/2006/relationships"><Relationship Id="rId2" Type="http://schemas.openxmlformats.org/officeDocument/2006/relationships/image" Target="../media/image31.wmf"/><Relationship Id="rId1" Type="http://schemas.openxmlformats.org/officeDocument/2006/relationships/slideLayout" Target="../slideLayouts/slideLayout1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40.xml.rels><?xml version="1.0" encoding="UTF-8" standalone="yes"?>
<Relationships xmlns="http://schemas.openxmlformats.org/package/2006/relationships"><Relationship Id="rId2" Type="http://schemas.openxmlformats.org/officeDocument/2006/relationships/image" Target="../media/image32.jpeg"/><Relationship Id="rId1" Type="http://schemas.openxmlformats.org/officeDocument/2006/relationships/slideLayout" Target="../slideLayouts/slideLayout13.xml"/></Relationships>
</file>

<file path=ppt/slides/_rels/slide41.xml.rels><?xml version="1.0" encoding="UTF-8" standalone="yes"?>
<Relationships xmlns="http://schemas.openxmlformats.org/package/2006/relationships"><Relationship Id="rId2" Type="http://schemas.openxmlformats.org/officeDocument/2006/relationships/image" Target="../media/image33.jpeg"/><Relationship Id="rId1" Type="http://schemas.openxmlformats.org/officeDocument/2006/relationships/slideLayout" Target="../slideLayouts/slideLayout12.xml"/></Relationships>
</file>

<file path=ppt/slides/_rels/slide42.xml.rels><?xml version="1.0" encoding="UTF-8" standalone="yes"?>
<Relationships xmlns="http://schemas.openxmlformats.org/package/2006/relationships"><Relationship Id="rId2" Type="http://schemas.openxmlformats.org/officeDocument/2006/relationships/image" Target="../media/image34.jpeg"/><Relationship Id="rId1" Type="http://schemas.openxmlformats.org/officeDocument/2006/relationships/slideLayout" Target="../slideLayouts/slideLayout13.xml"/></Relationships>
</file>

<file path=ppt/slides/_rels/slide43.xml.rels><?xml version="1.0" encoding="UTF-8" standalone="yes"?>
<Relationships xmlns="http://schemas.openxmlformats.org/package/2006/relationships"><Relationship Id="rId2" Type="http://schemas.openxmlformats.org/officeDocument/2006/relationships/image" Target="../media/image35.png"/><Relationship Id="rId1" Type="http://schemas.openxmlformats.org/officeDocument/2006/relationships/slideLayout" Target="../slideLayouts/slideLayout12.xml"/></Relationships>
</file>

<file path=ppt/slides/_rels/slide44.xml.rels><?xml version="1.0" encoding="UTF-8" standalone="yes"?>
<Relationships xmlns="http://schemas.openxmlformats.org/package/2006/relationships"><Relationship Id="rId2" Type="http://schemas.openxmlformats.org/officeDocument/2006/relationships/image" Target="../media/image36.png"/><Relationship Id="rId1" Type="http://schemas.openxmlformats.org/officeDocument/2006/relationships/slideLayout" Target="../slideLayouts/slideLayout13.xml"/></Relationships>
</file>

<file path=ppt/slides/_rels/slide45.xml.rels><?xml version="1.0" encoding="UTF-8" standalone="yes"?>
<Relationships xmlns="http://schemas.openxmlformats.org/package/2006/relationships"><Relationship Id="rId2" Type="http://schemas.openxmlformats.org/officeDocument/2006/relationships/image" Target="../media/image37.jpeg"/><Relationship Id="rId1" Type="http://schemas.openxmlformats.org/officeDocument/2006/relationships/slideLayout" Target="../slideLayouts/slideLayout12.xml"/></Relationships>
</file>

<file path=ppt/slides/_rels/slide46.xml.rels><?xml version="1.0" encoding="UTF-8" standalone="yes"?>
<Relationships xmlns="http://schemas.openxmlformats.org/package/2006/relationships"><Relationship Id="rId2" Type="http://schemas.openxmlformats.org/officeDocument/2006/relationships/image" Target="../media/image38.wmf"/><Relationship Id="rId1" Type="http://schemas.openxmlformats.org/officeDocument/2006/relationships/slideLayout" Target="../slideLayouts/slideLayout13.xml"/></Relationships>
</file>

<file path=ppt/slides/_rels/slide47.xml.rels><?xml version="1.0" encoding="UTF-8" standalone="yes"?>
<Relationships xmlns="http://schemas.openxmlformats.org/package/2006/relationships"><Relationship Id="rId2" Type="http://schemas.openxmlformats.org/officeDocument/2006/relationships/image" Target="../media/image39.wmf"/><Relationship Id="rId1" Type="http://schemas.openxmlformats.org/officeDocument/2006/relationships/slideLayout" Target="../slideLayouts/slideLayout1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40.png"/><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0.xml.rels><?xml version="1.0" encoding="UTF-8" standalone="yes"?>
<Relationships xmlns="http://schemas.openxmlformats.org/package/2006/relationships"><Relationship Id="rId2" Type="http://schemas.openxmlformats.org/officeDocument/2006/relationships/image" Target="../media/image41.jpeg"/><Relationship Id="rId1" Type="http://schemas.openxmlformats.org/officeDocument/2006/relationships/slideLayout" Target="../slideLayouts/slideLayout12.xml"/></Relationships>
</file>

<file path=ppt/slides/_rels/slide51.xml.rels><?xml version="1.0" encoding="UTF-8" standalone="yes"?>
<Relationships xmlns="http://schemas.openxmlformats.org/package/2006/relationships"><Relationship Id="rId2" Type="http://schemas.openxmlformats.org/officeDocument/2006/relationships/image" Target="../media/image42.jpeg"/><Relationship Id="rId1" Type="http://schemas.openxmlformats.org/officeDocument/2006/relationships/slideLayout" Target="../slideLayouts/slideLayout13.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685800" y="2819400"/>
            <a:ext cx="7772400" cy="1143000"/>
          </a:xfrm>
        </p:spPr>
        <p:txBody>
          <a:bodyPr/>
          <a:lstStyle/>
          <a:p>
            <a:r>
              <a:rPr lang="en-US" sz="5400">
                <a:solidFill>
                  <a:schemeClr val="tx1"/>
                </a:solidFill>
                <a:latin typeface="Comic Sans MS" pitchFamily="66" charset="0"/>
              </a:rPr>
              <a:t>BODY AND BEHAVIOR</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r>
              <a:rPr lang="en-US">
                <a:latin typeface="Comic Sans MS" pitchFamily="66" charset="0"/>
              </a:rPr>
              <a:t>Neurotransmitters</a:t>
            </a:r>
          </a:p>
        </p:txBody>
      </p:sp>
      <p:sp>
        <p:nvSpPr>
          <p:cNvPr id="39939" name="Rectangle 3"/>
          <p:cNvSpPr>
            <a:spLocks noGrp="1" noChangeArrowheads="1"/>
          </p:cNvSpPr>
          <p:nvPr>
            <p:ph type="body" idx="1"/>
          </p:nvPr>
        </p:nvSpPr>
        <p:spPr>
          <a:xfrm>
            <a:off x="685800" y="1524000"/>
            <a:ext cx="7772400" cy="5029200"/>
          </a:xfrm>
        </p:spPr>
        <p:txBody>
          <a:bodyPr/>
          <a:lstStyle/>
          <a:p>
            <a:r>
              <a:rPr lang="en-US"/>
              <a:t>Many different neurotransmitters</a:t>
            </a:r>
          </a:p>
          <a:p>
            <a:pPr lvl="1"/>
            <a:r>
              <a:rPr lang="en-US"/>
              <a:t>Norepinephrine- memory and learning</a:t>
            </a:r>
          </a:p>
          <a:p>
            <a:pPr lvl="1"/>
            <a:r>
              <a:rPr lang="en-US"/>
              <a:t>Endorphin- inhibits pain</a:t>
            </a:r>
          </a:p>
          <a:p>
            <a:pPr lvl="1"/>
            <a:r>
              <a:rPr lang="en-US"/>
              <a:t>Acetylcholine- movement and memory; too much = paralysis and Alzheimer's</a:t>
            </a:r>
          </a:p>
          <a:p>
            <a:pPr lvl="1"/>
            <a:r>
              <a:rPr lang="en-US"/>
              <a:t>Dopamine-learning, arousal, &amp; movement; too much= schizophrenia; not enough= Parkinson's disease</a:t>
            </a:r>
          </a:p>
          <a:p>
            <a:pPr lvl="1"/>
            <a:r>
              <a:rPr lang="en-US"/>
              <a:t>Serotonin- too little along with too little </a:t>
            </a:r>
          </a:p>
          <a:p>
            <a:pPr lvl="1">
              <a:buFontTx/>
              <a:buNone/>
            </a:pPr>
            <a:r>
              <a:rPr lang="en-US"/>
              <a:t>    norepinephrine = depression</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r>
              <a:rPr lang="en-US">
                <a:latin typeface="Comic Sans MS" pitchFamily="66" charset="0"/>
              </a:rPr>
              <a:t>Voluntary and Involuntary Activities</a:t>
            </a:r>
          </a:p>
        </p:txBody>
      </p:sp>
      <p:sp>
        <p:nvSpPr>
          <p:cNvPr id="40963" name="Rectangle 3"/>
          <p:cNvSpPr>
            <a:spLocks noGrp="1" noChangeArrowheads="1"/>
          </p:cNvSpPr>
          <p:nvPr>
            <p:ph type="body" sz="half" idx="1"/>
          </p:nvPr>
        </p:nvSpPr>
        <p:spPr/>
        <p:txBody>
          <a:bodyPr/>
          <a:lstStyle/>
          <a:p>
            <a:pPr>
              <a:lnSpc>
                <a:spcPct val="90000"/>
              </a:lnSpc>
            </a:pPr>
            <a:r>
              <a:rPr lang="en-US"/>
              <a:t>Somatic Nervous System</a:t>
            </a:r>
          </a:p>
          <a:p>
            <a:pPr lvl="1">
              <a:lnSpc>
                <a:spcPct val="90000"/>
              </a:lnSpc>
            </a:pPr>
            <a:r>
              <a:rPr lang="en-US"/>
              <a:t>Peripheral system, in charge of voluntary movement</a:t>
            </a:r>
          </a:p>
          <a:p>
            <a:pPr lvl="1">
              <a:lnSpc>
                <a:spcPct val="90000"/>
              </a:lnSpc>
            </a:pPr>
            <a:r>
              <a:rPr lang="en-US"/>
              <a:t>Running, walking, you can stop/start these activities.</a:t>
            </a:r>
          </a:p>
          <a:p>
            <a:pPr>
              <a:lnSpc>
                <a:spcPct val="90000"/>
              </a:lnSpc>
              <a:buFont typeface="Wingdings" pitchFamily="2" charset="2"/>
              <a:buNone/>
            </a:pPr>
            <a:endParaRPr lang="en-US"/>
          </a:p>
        </p:txBody>
      </p:sp>
      <p:pic>
        <p:nvPicPr>
          <p:cNvPr id="40969" name="Picture 9" descr="C:\Program Files\Microsoft Office\Clipart\WebArt\BD13751_.GIF"/>
          <p:cNvPicPr>
            <a:picLocks noGrp="1" noChangeAspect="1" noChangeArrowheads="1" noCrop="1"/>
          </p:cNvPicPr>
          <p:nvPr>
            <p:ph type="clipArt" sz="half" idx="2"/>
          </p:nvPr>
        </p:nvPicPr>
        <p:blipFill>
          <a:blip r:embed="rId2">
            <a:extLst>
              <a:ext uri="{28A0092B-C50C-407E-A947-70E740481C1C}">
                <a14:useLocalDpi xmlns:a14="http://schemas.microsoft.com/office/drawing/2010/main" val="0"/>
              </a:ext>
            </a:extLst>
          </a:blip>
          <a:srcRect/>
          <a:stretch>
            <a:fillRect/>
          </a:stretch>
        </p:blipFill>
        <p:spPr>
          <a:xfrm>
            <a:off x="5029200" y="1981200"/>
            <a:ext cx="3124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r>
              <a:rPr lang="en-US">
                <a:latin typeface="Comic Sans MS" pitchFamily="66" charset="0"/>
              </a:rPr>
              <a:t>Voluntary and Involuntary Activities</a:t>
            </a:r>
          </a:p>
        </p:txBody>
      </p:sp>
      <p:sp>
        <p:nvSpPr>
          <p:cNvPr id="41988" name="Rectangle 4"/>
          <p:cNvSpPr>
            <a:spLocks noGrp="1" noChangeArrowheads="1"/>
          </p:cNvSpPr>
          <p:nvPr>
            <p:ph type="body" sz="half" idx="2"/>
          </p:nvPr>
        </p:nvSpPr>
        <p:spPr/>
        <p:txBody>
          <a:bodyPr/>
          <a:lstStyle/>
          <a:p>
            <a:pPr>
              <a:lnSpc>
                <a:spcPct val="90000"/>
              </a:lnSpc>
            </a:pPr>
            <a:r>
              <a:rPr lang="en-US" sz="2800"/>
              <a:t>Autonomic Nervous System</a:t>
            </a:r>
          </a:p>
          <a:p>
            <a:pPr lvl="1">
              <a:lnSpc>
                <a:spcPct val="90000"/>
              </a:lnSpc>
            </a:pPr>
            <a:r>
              <a:rPr lang="en-US" sz="2400"/>
              <a:t>Peripheral system, controls internal biological functions</a:t>
            </a:r>
          </a:p>
          <a:p>
            <a:pPr lvl="1">
              <a:lnSpc>
                <a:spcPct val="90000"/>
              </a:lnSpc>
            </a:pPr>
            <a:r>
              <a:rPr lang="en-US" sz="2400"/>
              <a:t>Has two parts</a:t>
            </a:r>
          </a:p>
          <a:p>
            <a:pPr lvl="2">
              <a:lnSpc>
                <a:spcPct val="90000"/>
              </a:lnSpc>
            </a:pPr>
            <a:r>
              <a:rPr lang="en-US"/>
              <a:t>Sympathetic nervous </a:t>
            </a:r>
          </a:p>
          <a:p>
            <a:pPr lvl="2">
              <a:lnSpc>
                <a:spcPct val="90000"/>
              </a:lnSpc>
            </a:pPr>
            <a:r>
              <a:rPr lang="en-US"/>
              <a:t>Parasympathetic nervous system</a:t>
            </a:r>
          </a:p>
        </p:txBody>
      </p:sp>
      <p:pic>
        <p:nvPicPr>
          <p:cNvPr id="41990" name="Picture 6" descr="C:\Program Files\Microsoft Office\Clipart\homeanim\BD20660_.GIF"/>
          <p:cNvPicPr>
            <a:picLocks noGrp="1" noChangeAspect="1" noChangeArrowheads="1" noCrop="1"/>
          </p:cNvPicPr>
          <p:nvPr>
            <p:ph type="clipArt" sz="half" idx="1"/>
          </p:nvPr>
        </p:nvPicPr>
        <p:blipFill>
          <a:blip r:embed="rId2">
            <a:extLst>
              <a:ext uri="{28A0092B-C50C-407E-A947-70E740481C1C}">
                <a14:useLocalDpi xmlns:a14="http://schemas.microsoft.com/office/drawing/2010/main" val="0"/>
              </a:ext>
            </a:extLst>
          </a:blip>
          <a:srcRect/>
          <a:stretch>
            <a:fillRect/>
          </a:stretch>
        </p:blipFill>
        <p:spPr>
          <a:xfrm>
            <a:off x="381000" y="1981200"/>
            <a:ext cx="40386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r>
              <a:rPr lang="en-US"/>
              <a:t>Sympathetic Nervous System</a:t>
            </a:r>
          </a:p>
        </p:txBody>
      </p:sp>
      <p:sp>
        <p:nvSpPr>
          <p:cNvPr id="43011" name="Rectangle 3"/>
          <p:cNvSpPr>
            <a:spLocks noGrp="1" noChangeArrowheads="1"/>
          </p:cNvSpPr>
          <p:nvPr>
            <p:ph type="body" sz="half" idx="1"/>
          </p:nvPr>
        </p:nvSpPr>
        <p:spPr/>
        <p:txBody>
          <a:bodyPr/>
          <a:lstStyle/>
          <a:p>
            <a:r>
              <a:rPr lang="en-US"/>
              <a:t>Prepares body for emergency or strenuous activity.</a:t>
            </a:r>
          </a:p>
          <a:p>
            <a:pPr lvl="1"/>
            <a:r>
              <a:rPr lang="en-US"/>
              <a:t>Speeds up heart rate, blood pressure, and can suspend digestion</a:t>
            </a:r>
          </a:p>
          <a:p>
            <a:pPr lvl="1"/>
            <a:r>
              <a:rPr lang="en-US"/>
              <a:t>Fight or Flight</a:t>
            </a:r>
          </a:p>
        </p:txBody>
      </p:sp>
      <p:pic>
        <p:nvPicPr>
          <p:cNvPr id="43014" name="Picture 6" descr="C:\Program Files\Microsoft Office\Clipart\homeanim\AG00386_.gif"/>
          <p:cNvPicPr>
            <a:picLocks noGrp="1" noChangeAspect="1" noChangeArrowheads="1" noCrop="1"/>
          </p:cNvPicPr>
          <p:nvPr>
            <p:ph type="clipArt" sz="half" idx="2"/>
          </p:nvPr>
        </p:nvPicPr>
        <p:blipFill>
          <a:blip r:embed="rId2">
            <a:extLst>
              <a:ext uri="{28A0092B-C50C-407E-A947-70E740481C1C}">
                <a14:useLocalDpi xmlns:a14="http://schemas.microsoft.com/office/drawing/2010/main" val="0"/>
              </a:ext>
            </a:extLst>
          </a:blip>
          <a:srcRect/>
          <a:stretch>
            <a:fillRect/>
          </a:stretch>
        </p:blipFill>
        <p:spPr>
          <a:xfrm>
            <a:off x="4724400" y="2133600"/>
            <a:ext cx="3810000" cy="28495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en-US"/>
              <a:t>Parasympathetic Nervous System</a:t>
            </a:r>
          </a:p>
        </p:txBody>
      </p:sp>
      <p:sp>
        <p:nvSpPr>
          <p:cNvPr id="44036" name="Rectangle 4"/>
          <p:cNvSpPr>
            <a:spLocks noGrp="1" noChangeArrowheads="1"/>
          </p:cNvSpPr>
          <p:nvPr>
            <p:ph type="body" sz="half" idx="2"/>
          </p:nvPr>
        </p:nvSpPr>
        <p:spPr/>
        <p:txBody>
          <a:bodyPr/>
          <a:lstStyle/>
          <a:p>
            <a:pPr>
              <a:lnSpc>
                <a:spcPct val="90000"/>
              </a:lnSpc>
            </a:pPr>
            <a:r>
              <a:rPr lang="en-US"/>
              <a:t>Works to conserve energy and recover from strenuous activity.</a:t>
            </a:r>
          </a:p>
          <a:p>
            <a:pPr>
              <a:lnSpc>
                <a:spcPct val="90000"/>
              </a:lnSpc>
            </a:pPr>
            <a:r>
              <a:rPr lang="en-US"/>
              <a:t>Brings body back to normal state</a:t>
            </a:r>
          </a:p>
          <a:p>
            <a:pPr>
              <a:lnSpc>
                <a:spcPct val="90000"/>
              </a:lnSpc>
            </a:pPr>
            <a:r>
              <a:rPr lang="en-US"/>
              <a:t>Takes place automatically</a:t>
            </a:r>
          </a:p>
        </p:txBody>
      </p:sp>
      <p:pic>
        <p:nvPicPr>
          <p:cNvPr id="44038" name="Picture 6" descr="C:\Program Files\Microsoft Office\Clipart\homeanim\AG00314_.gif"/>
          <p:cNvPicPr>
            <a:picLocks noGrp="1" noChangeAspect="1" noChangeArrowheads="1" noCrop="1"/>
          </p:cNvPicPr>
          <p:nvPr>
            <p:ph type="clipArt" sz="half" idx="1"/>
          </p:nvPr>
        </p:nvPicPr>
        <p:blipFill>
          <a:blip r:embed="rId2">
            <a:extLst>
              <a:ext uri="{28A0092B-C50C-407E-A947-70E740481C1C}">
                <a14:useLocalDpi xmlns:a14="http://schemas.microsoft.com/office/drawing/2010/main" val="0"/>
              </a:ext>
            </a:extLst>
          </a:blip>
          <a:srcRect/>
          <a:stretch>
            <a:fillRect/>
          </a:stretch>
        </p:blipFill>
        <p:spPr>
          <a:xfrm>
            <a:off x="1249363" y="1981200"/>
            <a:ext cx="2681287"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ctrTitle"/>
          </p:nvPr>
        </p:nvSpPr>
        <p:spPr>
          <a:xfrm>
            <a:off x="685800" y="5181600"/>
            <a:ext cx="7772400" cy="1143000"/>
          </a:xfrm>
        </p:spPr>
        <p:txBody>
          <a:bodyPr/>
          <a:lstStyle/>
          <a:p>
            <a:r>
              <a:rPr lang="en-US"/>
              <a:t>Autonomic Nervous System helps us because we don’t have to think every time our body needs some basic maintenance.  Things like digestion, sweating, and breathing are all taken care of automatically.</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 Can</a:t>
            </a:r>
            <a:endParaRPr lang="en-US" dirty="0"/>
          </a:p>
        </p:txBody>
      </p:sp>
      <p:sp>
        <p:nvSpPr>
          <p:cNvPr id="3" name="Content Placeholder 2"/>
          <p:cNvSpPr>
            <a:spLocks noGrp="1"/>
          </p:cNvSpPr>
          <p:nvPr>
            <p:ph idx="1"/>
          </p:nvPr>
        </p:nvSpPr>
        <p:spPr/>
        <p:txBody>
          <a:bodyPr/>
          <a:lstStyle/>
          <a:p>
            <a:r>
              <a:rPr lang="en-US" dirty="0" smtClean="0"/>
              <a:t>Identify the structure and functions the human brain.</a:t>
            </a:r>
          </a:p>
          <a:p>
            <a:r>
              <a:rPr lang="en-US" dirty="0" smtClean="0"/>
              <a:t>Discuss the different ways psychologists study the brain.</a:t>
            </a:r>
            <a:endParaRPr lang="en-US" dirty="0"/>
          </a:p>
        </p:txBody>
      </p:sp>
    </p:spTree>
    <p:extLst>
      <p:ext uri="{BB962C8B-B14F-4D97-AF65-F5344CB8AC3E}">
        <p14:creationId xmlns:p14="http://schemas.microsoft.com/office/powerpoint/2010/main" val="378029292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r>
              <a:rPr lang="en-US">
                <a:latin typeface="Comic Sans MS" pitchFamily="66" charset="0"/>
              </a:rPr>
              <a:t>The Brain</a:t>
            </a:r>
          </a:p>
        </p:txBody>
      </p:sp>
      <p:sp>
        <p:nvSpPr>
          <p:cNvPr id="46083" name="Rectangle 3"/>
          <p:cNvSpPr>
            <a:spLocks noGrp="1" noChangeArrowheads="1"/>
          </p:cNvSpPr>
          <p:nvPr>
            <p:ph type="body" sz="half" idx="1"/>
          </p:nvPr>
        </p:nvSpPr>
        <p:spPr/>
        <p:txBody>
          <a:bodyPr/>
          <a:lstStyle/>
          <a:p>
            <a:r>
              <a:rPr lang="en-US"/>
              <a:t>3 parts</a:t>
            </a:r>
          </a:p>
          <a:p>
            <a:pPr lvl="1"/>
            <a:r>
              <a:rPr lang="en-US"/>
              <a:t>Hindbrain</a:t>
            </a:r>
          </a:p>
          <a:p>
            <a:pPr lvl="1"/>
            <a:r>
              <a:rPr lang="en-US"/>
              <a:t>Midbrain</a:t>
            </a:r>
          </a:p>
          <a:p>
            <a:pPr lvl="1"/>
            <a:r>
              <a:rPr lang="en-US"/>
              <a:t>Forebrain</a:t>
            </a:r>
          </a:p>
        </p:txBody>
      </p:sp>
      <p:pic>
        <p:nvPicPr>
          <p:cNvPr id="46085" name="Picture 5" descr="C:\Program Files\Microsoft Office\Clipart\WebArt\BD10807_.GIF"/>
          <p:cNvPicPr>
            <a:picLocks noGrp="1" noChangeAspect="1" noChangeArrowheads="1"/>
          </p:cNvPicPr>
          <p:nvPr>
            <p:ph type="clipArt" sz="half" idx="2"/>
          </p:nvPr>
        </p:nvPicPr>
        <p:blipFill>
          <a:blip r:embed="rId2">
            <a:extLst>
              <a:ext uri="{28A0092B-C50C-407E-A947-70E740481C1C}">
                <a14:useLocalDpi xmlns:a14="http://schemas.microsoft.com/office/drawing/2010/main" val="0"/>
              </a:ext>
            </a:extLst>
          </a:blip>
          <a:srcRect/>
          <a:stretch>
            <a:fillRect/>
          </a:stretch>
        </p:blipFill>
        <p:spPr>
          <a:xfrm>
            <a:off x="4870450" y="1981200"/>
            <a:ext cx="3363913" cy="4114800"/>
          </a:xfrm>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r>
              <a:rPr lang="en-US"/>
              <a:t>The Hindbrain</a:t>
            </a:r>
          </a:p>
        </p:txBody>
      </p:sp>
      <p:sp>
        <p:nvSpPr>
          <p:cNvPr id="47108" name="Rectangle 4"/>
          <p:cNvSpPr>
            <a:spLocks noGrp="1" noChangeArrowheads="1"/>
          </p:cNvSpPr>
          <p:nvPr>
            <p:ph type="body" sz="half" idx="2"/>
          </p:nvPr>
        </p:nvSpPr>
        <p:spPr/>
        <p:txBody>
          <a:bodyPr/>
          <a:lstStyle/>
          <a:p>
            <a:pPr>
              <a:buFontTx/>
              <a:buChar char="•"/>
            </a:pPr>
            <a:r>
              <a:rPr lang="en-US"/>
              <a:t>Located at rear base of skull.</a:t>
            </a:r>
          </a:p>
          <a:p>
            <a:pPr>
              <a:buFontTx/>
              <a:buChar char="•"/>
            </a:pPr>
            <a:r>
              <a:rPr lang="en-US"/>
              <a:t>Regulates basic life processes</a:t>
            </a:r>
          </a:p>
          <a:p>
            <a:pPr>
              <a:buFontTx/>
              <a:buChar char="•"/>
            </a:pPr>
            <a:r>
              <a:rPr lang="en-US"/>
              <a:t>Includes: cerebellum, medulla, and pons.</a:t>
            </a:r>
          </a:p>
        </p:txBody>
      </p:sp>
      <p:pic>
        <p:nvPicPr>
          <p:cNvPr id="47111" name="Picture 7" descr="http://web.lemoyne.edu/~hevern/psy340/graphics/brain_hindbrain.jpg"/>
          <p:cNvPicPr>
            <a:picLocks noGrp="1" noChangeAspect="1" noChangeArrowheads="1"/>
          </p:cNvPicPr>
          <p:nvPr>
            <p:ph type="clipArt" sz="half" idx="1"/>
          </p:nvPr>
        </p:nvPicPr>
        <p:blipFill>
          <a:blip r:embed="rId2">
            <a:extLst>
              <a:ext uri="{28A0092B-C50C-407E-A947-70E740481C1C}">
                <a14:useLocalDpi xmlns:a14="http://schemas.microsoft.com/office/drawing/2010/main" val="0"/>
              </a:ext>
            </a:extLst>
          </a:blip>
          <a:srcRect/>
          <a:stretch>
            <a:fillRect/>
          </a:stretch>
        </p:blipFill>
        <p:spPr>
          <a:xfrm>
            <a:off x="685800" y="2262188"/>
            <a:ext cx="3810000" cy="35528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r>
              <a:rPr lang="en-US"/>
              <a:t>The Hindbrain</a:t>
            </a:r>
          </a:p>
        </p:txBody>
      </p:sp>
      <p:sp>
        <p:nvSpPr>
          <p:cNvPr id="48131" name="Rectangle 3"/>
          <p:cNvSpPr>
            <a:spLocks noGrp="1" noChangeArrowheads="1"/>
          </p:cNvSpPr>
          <p:nvPr>
            <p:ph type="body" sz="half" idx="1"/>
          </p:nvPr>
        </p:nvSpPr>
        <p:spPr>
          <a:xfrm>
            <a:off x="685800" y="1981200"/>
            <a:ext cx="3810000" cy="4648200"/>
          </a:xfrm>
        </p:spPr>
        <p:txBody>
          <a:bodyPr/>
          <a:lstStyle/>
          <a:p>
            <a:pPr>
              <a:lnSpc>
                <a:spcPct val="90000"/>
              </a:lnSpc>
            </a:pPr>
            <a:r>
              <a:rPr lang="en-US" sz="2800"/>
              <a:t>The Cerebellum</a:t>
            </a:r>
          </a:p>
          <a:p>
            <a:pPr lvl="1">
              <a:lnSpc>
                <a:spcPct val="90000"/>
              </a:lnSpc>
            </a:pPr>
            <a:r>
              <a:rPr lang="en-US" sz="2400"/>
              <a:t>Posture, balance, and voluntary movements</a:t>
            </a:r>
          </a:p>
          <a:p>
            <a:pPr>
              <a:lnSpc>
                <a:spcPct val="90000"/>
              </a:lnSpc>
            </a:pPr>
            <a:r>
              <a:rPr lang="en-US" sz="2800"/>
              <a:t>The Medulla</a:t>
            </a:r>
          </a:p>
          <a:p>
            <a:pPr lvl="1">
              <a:lnSpc>
                <a:spcPct val="90000"/>
              </a:lnSpc>
            </a:pPr>
            <a:r>
              <a:rPr lang="en-US" sz="2400"/>
              <a:t>Breathing, heart rate, and reflexes</a:t>
            </a:r>
          </a:p>
          <a:p>
            <a:pPr>
              <a:lnSpc>
                <a:spcPct val="90000"/>
              </a:lnSpc>
            </a:pPr>
            <a:r>
              <a:rPr lang="en-US" sz="2800"/>
              <a:t>The Pons</a:t>
            </a:r>
          </a:p>
          <a:p>
            <a:pPr lvl="1">
              <a:lnSpc>
                <a:spcPct val="90000"/>
              </a:lnSpc>
            </a:pPr>
            <a:r>
              <a:rPr lang="en-US" sz="2400"/>
              <a:t>Bridges the spinal cord and the brain, produces chemicals needed for sleep</a:t>
            </a:r>
          </a:p>
        </p:txBody>
      </p:sp>
      <p:pic>
        <p:nvPicPr>
          <p:cNvPr id="48135" name="Picture 7" descr="http://www-unix.oit.umass.edu/~psyc335c/lectures/hindbrain.gif"/>
          <p:cNvPicPr>
            <a:picLocks noGrp="1" noChangeAspect="1" noChangeArrowheads="1"/>
          </p:cNvPicPr>
          <p:nvPr>
            <p:ph type="clipArt" sz="half" idx="2"/>
          </p:nvPr>
        </p:nvPicPr>
        <p:blipFill>
          <a:blip r:embed="rId2">
            <a:extLst>
              <a:ext uri="{28A0092B-C50C-407E-A947-70E740481C1C}">
                <a14:useLocalDpi xmlns:a14="http://schemas.microsoft.com/office/drawing/2010/main" val="0"/>
              </a:ext>
            </a:extLst>
          </a:blip>
          <a:srcRect/>
          <a:stretch>
            <a:fillRect/>
          </a:stretch>
        </p:blipFill>
        <p:spPr>
          <a:xfrm>
            <a:off x="4648200" y="2073275"/>
            <a:ext cx="3810000" cy="39306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 Can</a:t>
            </a:r>
            <a:endParaRPr lang="en-US" dirty="0"/>
          </a:p>
        </p:txBody>
      </p:sp>
      <p:sp>
        <p:nvSpPr>
          <p:cNvPr id="3" name="Content Placeholder 2"/>
          <p:cNvSpPr>
            <a:spLocks noGrp="1"/>
          </p:cNvSpPr>
          <p:nvPr>
            <p:ph idx="1"/>
          </p:nvPr>
        </p:nvSpPr>
        <p:spPr/>
        <p:txBody>
          <a:bodyPr/>
          <a:lstStyle/>
          <a:p>
            <a:r>
              <a:rPr lang="en-US" dirty="0" smtClean="0"/>
              <a:t>Identify the parts of the nervous system.</a:t>
            </a:r>
          </a:p>
          <a:p>
            <a:r>
              <a:rPr lang="en-US" dirty="0" smtClean="0"/>
              <a:t>Describe the functions of the nervous system.</a:t>
            </a:r>
            <a:endParaRPr lang="en-US" dirty="0"/>
          </a:p>
        </p:txBody>
      </p:sp>
    </p:spTree>
    <p:extLst>
      <p:ext uri="{BB962C8B-B14F-4D97-AF65-F5344CB8AC3E}">
        <p14:creationId xmlns:p14="http://schemas.microsoft.com/office/powerpoint/2010/main" val="201125500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r>
              <a:rPr lang="en-US"/>
              <a:t>The Midbrain</a:t>
            </a:r>
          </a:p>
        </p:txBody>
      </p:sp>
      <p:sp>
        <p:nvSpPr>
          <p:cNvPr id="49156" name="Rectangle 4"/>
          <p:cNvSpPr>
            <a:spLocks noGrp="1" noChangeArrowheads="1"/>
          </p:cNvSpPr>
          <p:nvPr>
            <p:ph type="body" sz="half" idx="2"/>
          </p:nvPr>
        </p:nvSpPr>
        <p:spPr>
          <a:xfrm>
            <a:off x="4648200" y="1981200"/>
            <a:ext cx="3810000" cy="4648200"/>
          </a:xfrm>
        </p:spPr>
        <p:txBody>
          <a:bodyPr/>
          <a:lstStyle/>
          <a:p>
            <a:pPr>
              <a:lnSpc>
                <a:spcPct val="90000"/>
              </a:lnSpc>
            </a:pPr>
            <a:r>
              <a:rPr lang="en-US"/>
              <a:t>Small part of brain above the pons.</a:t>
            </a:r>
          </a:p>
          <a:p>
            <a:pPr>
              <a:lnSpc>
                <a:spcPct val="90000"/>
              </a:lnSpc>
            </a:pPr>
            <a:r>
              <a:rPr lang="en-US"/>
              <a:t>Along with the medulla and pons, it composes most of the brain stem.</a:t>
            </a:r>
          </a:p>
          <a:p>
            <a:pPr>
              <a:lnSpc>
                <a:spcPct val="90000"/>
              </a:lnSpc>
            </a:pPr>
            <a:r>
              <a:rPr lang="en-US"/>
              <a:t>Integrates information and relays it upward.</a:t>
            </a:r>
          </a:p>
        </p:txBody>
      </p:sp>
      <p:pic>
        <p:nvPicPr>
          <p:cNvPr id="49159" name="Picture 7" descr="http://www.brainexplorer.org/brain-images/midbrain.jpg"/>
          <p:cNvPicPr>
            <a:picLocks noGrp="1" noChangeAspect="1" noChangeArrowheads="1"/>
          </p:cNvPicPr>
          <p:nvPr>
            <p:ph type="clipArt" sz="half" idx="1"/>
          </p:nvPr>
        </p:nvPicPr>
        <p:blipFill>
          <a:blip r:embed="rId2">
            <a:extLst>
              <a:ext uri="{28A0092B-C50C-407E-A947-70E740481C1C}">
                <a14:useLocalDpi xmlns:a14="http://schemas.microsoft.com/office/drawing/2010/main" val="0"/>
              </a:ext>
            </a:extLst>
          </a:blip>
          <a:srcRect/>
          <a:stretch>
            <a:fillRect/>
          </a:stretch>
        </p:blipFill>
        <p:spPr>
          <a:xfrm>
            <a:off x="719138" y="1981200"/>
            <a:ext cx="3743325"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r>
              <a:rPr lang="en-US"/>
              <a:t>The Forebrain</a:t>
            </a:r>
          </a:p>
        </p:txBody>
      </p:sp>
      <p:sp>
        <p:nvSpPr>
          <p:cNvPr id="50179" name="Rectangle 3"/>
          <p:cNvSpPr>
            <a:spLocks noGrp="1" noChangeArrowheads="1"/>
          </p:cNvSpPr>
          <p:nvPr>
            <p:ph type="body" sz="half" idx="1"/>
          </p:nvPr>
        </p:nvSpPr>
        <p:spPr/>
        <p:txBody>
          <a:bodyPr/>
          <a:lstStyle/>
          <a:p>
            <a:r>
              <a:rPr lang="en-US"/>
              <a:t>The rest of the brain, it covers the central core.</a:t>
            </a:r>
          </a:p>
          <a:p>
            <a:r>
              <a:rPr lang="en-US"/>
              <a:t>Composed of many smaller systems</a:t>
            </a:r>
          </a:p>
        </p:txBody>
      </p:sp>
      <p:sp>
        <p:nvSpPr>
          <p:cNvPr id="50181" name="Rectangle 5"/>
          <p:cNvSpPr>
            <a:spLocks noChangeArrowheads="1"/>
          </p:cNvSpPr>
          <p:nvPr/>
        </p:nvSpPr>
        <p:spPr bwMode="auto">
          <a:xfrm>
            <a:off x="2678113" y="180022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pic>
        <p:nvPicPr>
          <p:cNvPr id="50184" name="Picture 8" descr="http://web.lemoyne.edu/~hevern/psy340/graphics/brain_forebrain.jpg"/>
          <p:cNvPicPr>
            <a:picLocks noGrp="1" noChangeAspect="1" noChangeArrowheads="1"/>
          </p:cNvPicPr>
          <p:nvPr>
            <p:ph type="clipArt" sz="half" idx="2"/>
          </p:nvPr>
        </p:nvPicPr>
        <p:blipFill>
          <a:blip r:embed="rId2">
            <a:extLst>
              <a:ext uri="{28A0092B-C50C-407E-A947-70E740481C1C}">
                <a14:useLocalDpi xmlns:a14="http://schemas.microsoft.com/office/drawing/2010/main" val="0"/>
              </a:ext>
            </a:extLst>
          </a:blip>
          <a:srcRect/>
          <a:stretch>
            <a:fillRect/>
          </a:stretch>
        </p:blipFill>
        <p:spPr>
          <a:xfrm>
            <a:off x="4648200" y="2262188"/>
            <a:ext cx="3810000" cy="35528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r>
              <a:rPr lang="en-US"/>
              <a:t>The Forebrain</a:t>
            </a:r>
          </a:p>
        </p:txBody>
      </p:sp>
      <p:sp>
        <p:nvSpPr>
          <p:cNvPr id="51204" name="Rectangle 4"/>
          <p:cNvSpPr>
            <a:spLocks noGrp="1" noChangeArrowheads="1"/>
          </p:cNvSpPr>
          <p:nvPr>
            <p:ph type="body" sz="half" idx="1"/>
          </p:nvPr>
        </p:nvSpPr>
        <p:spPr/>
        <p:txBody>
          <a:bodyPr/>
          <a:lstStyle/>
          <a:p>
            <a:pPr>
              <a:lnSpc>
                <a:spcPct val="90000"/>
              </a:lnSpc>
            </a:pPr>
            <a:r>
              <a:rPr lang="en-US"/>
              <a:t>Pituitary Gland</a:t>
            </a:r>
          </a:p>
          <a:p>
            <a:pPr>
              <a:lnSpc>
                <a:spcPct val="90000"/>
              </a:lnSpc>
            </a:pPr>
            <a:r>
              <a:rPr lang="en-US"/>
              <a:t>Cerebral Cortex</a:t>
            </a:r>
          </a:p>
          <a:p>
            <a:pPr>
              <a:lnSpc>
                <a:spcPct val="90000"/>
              </a:lnSpc>
            </a:pPr>
            <a:r>
              <a:rPr lang="en-US"/>
              <a:t>Cerebrum</a:t>
            </a:r>
          </a:p>
          <a:p>
            <a:pPr>
              <a:lnSpc>
                <a:spcPct val="90000"/>
              </a:lnSpc>
            </a:pPr>
            <a:r>
              <a:rPr lang="en-US"/>
              <a:t>Limbic System</a:t>
            </a:r>
          </a:p>
          <a:p>
            <a:pPr lvl="1">
              <a:lnSpc>
                <a:spcPct val="90000"/>
              </a:lnSpc>
            </a:pPr>
            <a:r>
              <a:rPr lang="en-US"/>
              <a:t>Amygdala</a:t>
            </a:r>
          </a:p>
          <a:p>
            <a:pPr lvl="1">
              <a:lnSpc>
                <a:spcPct val="90000"/>
              </a:lnSpc>
            </a:pPr>
            <a:r>
              <a:rPr lang="en-US"/>
              <a:t>Hypothalamus</a:t>
            </a:r>
          </a:p>
          <a:p>
            <a:pPr lvl="1">
              <a:lnSpc>
                <a:spcPct val="90000"/>
              </a:lnSpc>
            </a:pPr>
            <a:r>
              <a:rPr lang="en-US"/>
              <a:t>Thalamus</a:t>
            </a:r>
          </a:p>
          <a:p>
            <a:pPr lvl="1">
              <a:lnSpc>
                <a:spcPct val="90000"/>
              </a:lnSpc>
            </a:pPr>
            <a:r>
              <a:rPr lang="en-US"/>
              <a:t>hippocampus</a:t>
            </a:r>
          </a:p>
        </p:txBody>
      </p:sp>
      <p:pic>
        <p:nvPicPr>
          <p:cNvPr id="51208" name="Picture 8" descr="http://www.emc.maricopa.edu/faculty/farabee/BIOBK/cerebrum_1.gif"/>
          <p:cNvPicPr>
            <a:picLocks noGrp="1" noChangeAspect="1" noChangeArrowheads="1"/>
          </p:cNvPicPr>
          <p:nvPr>
            <p:ph type="clipArt" sz="half" idx="2"/>
          </p:nvPr>
        </p:nvPicPr>
        <p:blipFill>
          <a:blip r:embed="rId2">
            <a:extLst>
              <a:ext uri="{28A0092B-C50C-407E-A947-70E740481C1C}">
                <a14:useLocalDpi xmlns:a14="http://schemas.microsoft.com/office/drawing/2010/main" val="0"/>
              </a:ext>
            </a:extLst>
          </a:blip>
          <a:srcRect/>
          <a:stretch>
            <a:fillRect/>
          </a:stretch>
        </p:blipFill>
        <p:spPr>
          <a:xfrm>
            <a:off x="4648200" y="2474913"/>
            <a:ext cx="3810000" cy="31273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51210" name="Picture 10" descr="http://www.stanford.edu/group/hopes/basics/braintut/f_ab20dienceph.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0" y="2133600"/>
            <a:ext cx="4114800" cy="42291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685800" y="0"/>
            <a:ext cx="7772400" cy="1143000"/>
          </a:xfrm>
        </p:spPr>
        <p:txBody>
          <a:bodyPr/>
          <a:lstStyle/>
          <a:p>
            <a:r>
              <a:rPr lang="en-US"/>
              <a:t>The Forebrain</a:t>
            </a:r>
          </a:p>
        </p:txBody>
      </p:sp>
      <p:sp>
        <p:nvSpPr>
          <p:cNvPr id="53252" name="Rectangle 4"/>
          <p:cNvSpPr>
            <a:spLocks noGrp="1" noChangeArrowheads="1"/>
          </p:cNvSpPr>
          <p:nvPr>
            <p:ph type="body" sz="half" idx="4294967295"/>
          </p:nvPr>
        </p:nvSpPr>
        <p:spPr>
          <a:xfrm>
            <a:off x="5334000" y="1981200"/>
            <a:ext cx="3810000" cy="4114800"/>
          </a:xfrm>
        </p:spPr>
        <p:txBody>
          <a:bodyPr/>
          <a:lstStyle/>
          <a:p>
            <a:endParaRPr lang="en-US" sz="2800"/>
          </a:p>
          <a:p>
            <a:endParaRPr lang="en-US" sz="2800"/>
          </a:p>
          <a:p>
            <a:endParaRPr lang="en-US" sz="2800"/>
          </a:p>
          <a:p>
            <a:endParaRPr lang="en-US" sz="2800"/>
          </a:p>
        </p:txBody>
      </p:sp>
      <p:graphicFrame>
        <p:nvGraphicFramePr>
          <p:cNvPr id="53294" name="Group 46"/>
          <p:cNvGraphicFramePr>
            <a:graphicFrameLocks noGrp="1"/>
          </p:cNvGraphicFramePr>
          <p:nvPr>
            <p:ph type="tbl" idx="1"/>
          </p:nvPr>
        </p:nvGraphicFramePr>
        <p:xfrm>
          <a:off x="685800" y="914400"/>
          <a:ext cx="7772400" cy="5760720"/>
        </p:xfrm>
        <a:graphic>
          <a:graphicData uri="http://schemas.openxmlformats.org/drawingml/2006/table">
            <a:tbl>
              <a:tblPr/>
              <a:tblGrid>
                <a:gridCol w="3886200"/>
                <a:gridCol w="3886200"/>
              </a:tblGrid>
              <a:tr h="514350">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en-US" sz="2800" b="0" i="0" u="none" strike="noStrike" cap="none" normalizeH="0" baseline="0" smtClean="0">
                          <a:ln>
                            <a:noFill/>
                          </a:ln>
                          <a:solidFill>
                            <a:schemeClr val="tx1"/>
                          </a:solidFill>
                          <a:effectLst/>
                          <a:latin typeface="Times New Roman" pitchFamily="18" charset="0"/>
                        </a:rPr>
                        <a:t>Pituitary Gland</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en-US" sz="2800" b="0" i="0" u="none" strike="noStrike" cap="none" normalizeH="0" baseline="0" smtClean="0">
                          <a:ln>
                            <a:noFill/>
                          </a:ln>
                          <a:solidFill>
                            <a:schemeClr val="tx1"/>
                          </a:solidFill>
                          <a:effectLst/>
                          <a:latin typeface="Times New Roman" pitchFamily="18" charset="0"/>
                        </a:rPr>
                        <a:t>Secretes hormones that influence growth</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4350">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en-US" sz="2800" b="0" i="0" u="none" strike="noStrike" cap="none" normalizeH="0" baseline="0" smtClean="0">
                          <a:ln>
                            <a:noFill/>
                          </a:ln>
                          <a:solidFill>
                            <a:schemeClr val="tx1"/>
                          </a:solidFill>
                          <a:effectLst/>
                          <a:latin typeface="Times New Roman" pitchFamily="18" charset="0"/>
                        </a:rPr>
                        <a:t>Cerebral Cortex</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en-US" sz="2800" b="0" i="0" u="none" strike="noStrike" cap="none" normalizeH="0" baseline="0" smtClean="0">
                          <a:ln>
                            <a:noFill/>
                          </a:ln>
                          <a:solidFill>
                            <a:schemeClr val="tx1"/>
                          </a:solidFill>
                          <a:effectLst/>
                          <a:latin typeface="Times New Roman" pitchFamily="18" charset="0"/>
                        </a:rPr>
                        <a:t>Learn and store info.</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4350">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en-US" sz="2800" b="0" i="0" u="none" strike="noStrike" cap="none" normalizeH="0" baseline="0" smtClean="0">
                          <a:ln>
                            <a:noFill/>
                          </a:ln>
                          <a:solidFill>
                            <a:schemeClr val="tx1"/>
                          </a:solidFill>
                          <a:effectLst/>
                          <a:latin typeface="Times New Roman" pitchFamily="18" charset="0"/>
                        </a:rPr>
                        <a:t>Cerebrum</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en-US" sz="2800" b="0" i="0" u="none" strike="noStrike" cap="none" normalizeH="0" baseline="0" smtClean="0">
                          <a:ln>
                            <a:noFill/>
                          </a:ln>
                          <a:solidFill>
                            <a:schemeClr val="tx1"/>
                          </a:solidFill>
                          <a:effectLst/>
                          <a:latin typeface="Times New Roman" pitchFamily="18" charset="0"/>
                        </a:rPr>
                        <a:t>Intelligence, personality, sensory input, planning, etc.</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4350">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en-US" sz="2800" b="0" i="0" u="none" strike="noStrike" cap="none" normalizeH="0" baseline="0" smtClean="0">
                          <a:ln>
                            <a:noFill/>
                          </a:ln>
                          <a:solidFill>
                            <a:schemeClr val="tx1"/>
                          </a:solidFill>
                          <a:effectLst/>
                          <a:latin typeface="Times New Roman" pitchFamily="18" charset="0"/>
                        </a:rPr>
                        <a:t>Amygdala</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en-US" sz="2800" b="0" i="0" u="none" strike="noStrike" cap="none" normalizeH="0" baseline="0" smtClean="0">
                          <a:ln>
                            <a:noFill/>
                          </a:ln>
                          <a:solidFill>
                            <a:schemeClr val="tx1"/>
                          </a:solidFill>
                          <a:effectLst/>
                          <a:latin typeface="Times New Roman" pitchFamily="18" charset="0"/>
                        </a:rPr>
                        <a:t>Central to the expression of negative emotions </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4350">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en-US" sz="2800" b="0" i="0" u="none" strike="noStrike" cap="none" normalizeH="0" baseline="0" smtClean="0">
                          <a:ln>
                            <a:noFill/>
                          </a:ln>
                          <a:solidFill>
                            <a:schemeClr val="tx1"/>
                          </a:solidFill>
                          <a:effectLst/>
                          <a:latin typeface="Times New Roman" pitchFamily="18" charset="0"/>
                        </a:rPr>
                        <a:t>Hypothalamus</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en-US" sz="2800" b="0" i="0" u="none" strike="noStrike" cap="none" normalizeH="0" baseline="0" smtClean="0">
                          <a:ln>
                            <a:noFill/>
                          </a:ln>
                          <a:solidFill>
                            <a:schemeClr val="tx1"/>
                          </a:solidFill>
                          <a:effectLst/>
                          <a:latin typeface="Times New Roman" pitchFamily="18" charset="0"/>
                        </a:rPr>
                        <a:t>Hunger, thirst, sex</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4350">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en-US" sz="2800" b="0" i="0" u="none" strike="noStrike" cap="none" normalizeH="0" baseline="0" smtClean="0">
                          <a:ln>
                            <a:noFill/>
                          </a:ln>
                          <a:solidFill>
                            <a:schemeClr val="tx1"/>
                          </a:solidFill>
                          <a:effectLst/>
                          <a:latin typeface="Times New Roman" pitchFamily="18" charset="0"/>
                        </a:rPr>
                        <a:t>Thalamus</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en-US" sz="2800" b="0" i="0" u="none" strike="noStrike" cap="none" normalizeH="0" baseline="0" smtClean="0">
                          <a:ln>
                            <a:noFill/>
                          </a:ln>
                          <a:solidFill>
                            <a:schemeClr val="tx1"/>
                          </a:solidFill>
                          <a:effectLst/>
                          <a:latin typeface="Times New Roman" pitchFamily="18" charset="0"/>
                        </a:rPr>
                        <a:t>All sensory info, but smell</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4350">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en-US" sz="2800" b="0" i="0" u="none" strike="noStrike" cap="none" normalizeH="0" baseline="0" smtClean="0">
                          <a:ln>
                            <a:noFill/>
                          </a:ln>
                          <a:solidFill>
                            <a:schemeClr val="tx1"/>
                          </a:solidFill>
                          <a:effectLst/>
                          <a:latin typeface="Times New Roman" pitchFamily="18" charset="0"/>
                        </a:rPr>
                        <a:t>Hippocampus</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en-US" sz="2800" b="0" i="0" u="none" strike="noStrike" cap="none" normalizeH="0" baseline="0" smtClean="0">
                          <a:ln>
                            <a:noFill/>
                          </a:ln>
                          <a:solidFill>
                            <a:schemeClr val="tx1"/>
                          </a:solidFill>
                          <a:effectLst/>
                          <a:latin typeface="Times New Roman" pitchFamily="18" charset="0"/>
                        </a:rPr>
                        <a:t>Memory</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lstStyle/>
          <a:p>
            <a:r>
              <a:rPr lang="en-US"/>
              <a:t>The Cerebrum</a:t>
            </a:r>
          </a:p>
        </p:txBody>
      </p:sp>
      <p:sp>
        <p:nvSpPr>
          <p:cNvPr id="56323" name="Rectangle 3"/>
          <p:cNvSpPr>
            <a:spLocks noGrp="1" noChangeArrowheads="1"/>
          </p:cNvSpPr>
          <p:nvPr>
            <p:ph type="body" idx="1"/>
          </p:nvPr>
        </p:nvSpPr>
        <p:spPr/>
        <p:txBody>
          <a:bodyPr/>
          <a:lstStyle/>
          <a:p>
            <a:r>
              <a:rPr lang="en-US"/>
              <a:t>Has 2 sides, or hemispheres</a:t>
            </a:r>
          </a:p>
          <a:p>
            <a:r>
              <a:rPr lang="en-US"/>
              <a:t>Connected by the Corpus Callosum</a:t>
            </a:r>
          </a:p>
          <a:p>
            <a:r>
              <a:rPr lang="en-US"/>
              <a:t>Each hemisphere has deep grooves which mark off regions or lobes.</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lstStyle/>
          <a:p>
            <a:r>
              <a:rPr lang="en-US"/>
              <a:t>The lobes of the Brain</a:t>
            </a:r>
          </a:p>
        </p:txBody>
      </p:sp>
      <p:sp>
        <p:nvSpPr>
          <p:cNvPr id="55299" name="Rectangle 3"/>
          <p:cNvSpPr>
            <a:spLocks noGrp="1" noChangeArrowheads="1"/>
          </p:cNvSpPr>
          <p:nvPr>
            <p:ph type="body" sz="half" idx="1"/>
          </p:nvPr>
        </p:nvSpPr>
        <p:spPr>
          <a:xfrm>
            <a:off x="685800" y="1600200"/>
            <a:ext cx="3810000" cy="5029200"/>
          </a:xfrm>
        </p:spPr>
        <p:txBody>
          <a:bodyPr/>
          <a:lstStyle/>
          <a:p>
            <a:r>
              <a:rPr lang="en-US" sz="2400"/>
              <a:t>Occipital Lobe</a:t>
            </a:r>
          </a:p>
          <a:p>
            <a:pPr lvl="1"/>
            <a:r>
              <a:rPr lang="en-US" sz="2200"/>
              <a:t>Visual signals </a:t>
            </a:r>
          </a:p>
          <a:p>
            <a:pPr lvl="1"/>
            <a:r>
              <a:rPr lang="en-US" sz="2200"/>
              <a:t>Damage = vision problems</a:t>
            </a:r>
          </a:p>
          <a:p>
            <a:r>
              <a:rPr lang="en-US" sz="2400"/>
              <a:t>Parietal Lobe</a:t>
            </a:r>
          </a:p>
          <a:p>
            <a:pPr lvl="1"/>
            <a:r>
              <a:rPr lang="en-US" sz="2200"/>
              <a:t>Sensory info from body</a:t>
            </a:r>
          </a:p>
          <a:p>
            <a:r>
              <a:rPr lang="en-US" sz="2400"/>
              <a:t>Temporal Lobe</a:t>
            </a:r>
          </a:p>
          <a:p>
            <a:pPr lvl="1"/>
            <a:r>
              <a:rPr lang="en-US" sz="2200"/>
              <a:t>Hearing, memory, emotion, and speech</a:t>
            </a:r>
          </a:p>
          <a:p>
            <a:r>
              <a:rPr lang="en-US" sz="2400"/>
              <a:t>Frontal Lobe</a:t>
            </a:r>
          </a:p>
          <a:p>
            <a:pPr lvl="1"/>
            <a:r>
              <a:rPr lang="en-US" sz="2200"/>
              <a:t>Organization, planning and creativity</a:t>
            </a:r>
          </a:p>
        </p:txBody>
      </p:sp>
      <p:pic>
        <p:nvPicPr>
          <p:cNvPr id="55303" name="Picture 7" descr="Fig AB-11: Lobes of the Brain"/>
          <p:cNvPicPr>
            <a:picLocks noGrp="1" noChangeAspect="1" noChangeArrowheads="1"/>
          </p:cNvPicPr>
          <p:nvPr>
            <p:ph type="clipArt" sz="half" idx="2"/>
          </p:nvPr>
        </p:nvPicPr>
        <p:blipFill>
          <a:blip r:embed="rId2">
            <a:extLst>
              <a:ext uri="{28A0092B-C50C-407E-A947-70E740481C1C}">
                <a14:useLocalDpi xmlns:a14="http://schemas.microsoft.com/office/drawing/2010/main" val="0"/>
              </a:ext>
            </a:extLst>
          </a:blip>
          <a:srcRect/>
          <a:stretch>
            <a:fillRect/>
          </a:stretch>
        </p:blipFill>
        <p:spPr>
          <a:xfrm>
            <a:off x="4648200" y="1987550"/>
            <a:ext cx="3810000" cy="41005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lstStyle/>
          <a:p>
            <a:r>
              <a:rPr lang="en-US"/>
              <a:t>The lobes</a:t>
            </a:r>
          </a:p>
        </p:txBody>
      </p:sp>
      <p:sp>
        <p:nvSpPr>
          <p:cNvPr id="57348" name="Rectangle 4"/>
          <p:cNvSpPr>
            <a:spLocks noGrp="1" noChangeArrowheads="1"/>
          </p:cNvSpPr>
          <p:nvPr>
            <p:ph type="body" sz="half" idx="2"/>
          </p:nvPr>
        </p:nvSpPr>
        <p:spPr/>
        <p:txBody>
          <a:bodyPr/>
          <a:lstStyle/>
          <a:p>
            <a:r>
              <a:rPr lang="en-US" sz="2800"/>
              <a:t>The more sophisticated the task, or movements of the body, the bigger the brain area involved in controlling the task.</a:t>
            </a:r>
          </a:p>
          <a:p>
            <a:r>
              <a:rPr lang="en-US" sz="2800"/>
              <a:t>Speech vs. Calf muscle</a:t>
            </a:r>
          </a:p>
        </p:txBody>
      </p:sp>
      <p:pic>
        <p:nvPicPr>
          <p:cNvPr id="57351" name="Picture 7" descr="http://www.nlm.nih.gov/medlineplus/ency/images/ency/fullsize/9549.jpg"/>
          <p:cNvPicPr>
            <a:picLocks noGrp="1" noChangeAspect="1" noChangeArrowheads="1"/>
          </p:cNvPicPr>
          <p:nvPr>
            <p:ph type="clipArt" sz="half" idx="1"/>
          </p:nvPr>
        </p:nvPicPr>
        <p:blipFill>
          <a:blip r:embed="rId2">
            <a:extLst>
              <a:ext uri="{28A0092B-C50C-407E-A947-70E740481C1C}">
                <a14:useLocalDpi xmlns:a14="http://schemas.microsoft.com/office/drawing/2010/main" val="0"/>
              </a:ext>
            </a:extLst>
          </a:blip>
          <a:srcRect/>
          <a:stretch>
            <a:fillRect/>
          </a:stretch>
        </p:blipFill>
        <p:spPr>
          <a:xfrm>
            <a:off x="685800" y="2514600"/>
            <a:ext cx="3810000" cy="30480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p:txBody>
          <a:bodyPr/>
          <a:lstStyle/>
          <a:p>
            <a:r>
              <a:rPr lang="en-US"/>
              <a:t>Righty or Lefty?</a:t>
            </a:r>
          </a:p>
        </p:txBody>
      </p:sp>
      <p:sp>
        <p:nvSpPr>
          <p:cNvPr id="58371" name="Rectangle 3"/>
          <p:cNvSpPr>
            <a:spLocks noGrp="1" noChangeArrowheads="1"/>
          </p:cNvSpPr>
          <p:nvPr>
            <p:ph type="body" sz="half" idx="1"/>
          </p:nvPr>
        </p:nvSpPr>
        <p:spPr/>
        <p:txBody>
          <a:bodyPr/>
          <a:lstStyle/>
          <a:p>
            <a:r>
              <a:rPr lang="en-US"/>
              <a:t>Right and Left side complement each other.</a:t>
            </a:r>
          </a:p>
          <a:p>
            <a:r>
              <a:rPr lang="en-US"/>
              <a:t>Corpus Callosum relays messages</a:t>
            </a:r>
          </a:p>
          <a:p>
            <a:r>
              <a:rPr lang="en-US"/>
              <a:t>Control opposite sides of body</a:t>
            </a:r>
          </a:p>
          <a:p>
            <a:pPr>
              <a:buFont typeface="Wingdings" pitchFamily="2" charset="2"/>
              <a:buNone/>
            </a:pPr>
            <a:endParaRPr lang="en-US"/>
          </a:p>
        </p:txBody>
      </p:sp>
      <p:pic>
        <p:nvPicPr>
          <p:cNvPr id="58374" name="Picture 6" descr="C:\Program Files\Microsoft Office\Clipart\corpmm\Motion\AG00108_.gif"/>
          <p:cNvPicPr>
            <a:picLocks noGrp="1" noChangeAspect="1" noChangeArrowheads="1" noCrop="1"/>
          </p:cNvPicPr>
          <p:nvPr>
            <p:ph type="clipArt" sz="half" idx="2"/>
          </p:nvPr>
        </p:nvPicPr>
        <p:blipFill>
          <a:blip r:embed="rId2">
            <a:extLst>
              <a:ext uri="{28A0092B-C50C-407E-A947-70E740481C1C}">
                <a14:useLocalDpi xmlns:a14="http://schemas.microsoft.com/office/drawing/2010/main" val="0"/>
              </a:ext>
            </a:extLst>
          </a:blip>
          <a:srcRect/>
          <a:stretch>
            <a:fillRect/>
          </a:stretch>
        </p:blipFill>
        <p:spPr>
          <a:xfrm>
            <a:off x="7848600" y="3581400"/>
            <a:ext cx="914400" cy="54133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58375" name="Picture 7" descr="C:\Program Files\Microsoft Office\Clipart\corpmm\Motion\AG00108_.gif"/>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7848600" y="2819400"/>
            <a:ext cx="914400" cy="54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8376" name="Picture 8" descr="C:\Program Files\Microsoft Office\Clipart\corpmm\Motion\AG00108_.gif"/>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6477000" y="2590800"/>
            <a:ext cx="914400" cy="54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8377" name="Picture 9" descr="C:\Program Files\Microsoft Office\Clipart\corpmm\Motion\AG00108_.gif"/>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6705600" y="3352800"/>
            <a:ext cx="914400" cy="54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8378" name="Picture 10" descr="C:\Program Files\Microsoft Office\Clipart\corpmm\Motion\AG00108_.gif"/>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7239000" y="4191000"/>
            <a:ext cx="914400" cy="54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8379" name="Picture 11" descr="C:\Program Files\Microsoft Office\Clipart\corpmm\Motion\AG00108_.gif"/>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7772400" y="4876800"/>
            <a:ext cx="914400" cy="54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8380" name="Picture 12" descr="C:\Program Files\Microsoft Office\Clipart\corpmm\Motion\AG00108_.gif"/>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7467600" y="5638800"/>
            <a:ext cx="914400" cy="54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8381" name="Picture 13" descr="C:\Program Files\Microsoft Office\Clipart\homeanim\AG00051_.gif"/>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5334000" y="2438400"/>
            <a:ext cx="966788" cy="454025"/>
          </a:xfrm>
          <a:prstGeom prst="rect">
            <a:avLst/>
          </a:prstGeom>
          <a:noFill/>
          <a:extLst>
            <a:ext uri="{909E8E84-426E-40DD-AFC4-6F175D3DCCD1}">
              <a14:hiddenFill xmlns:a14="http://schemas.microsoft.com/office/drawing/2010/main">
                <a:solidFill>
                  <a:srgbClr val="FFFFFF"/>
                </a:solidFill>
              </a14:hiddenFill>
            </a:ext>
          </a:extLst>
        </p:spPr>
      </p:pic>
      <p:pic>
        <p:nvPicPr>
          <p:cNvPr id="58382" name="Picture 14" descr="C:\Program Files\Microsoft Office\Clipart\homeanim\AG00051_.gif"/>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4724400" y="2971800"/>
            <a:ext cx="966788" cy="454025"/>
          </a:xfrm>
          <a:prstGeom prst="rect">
            <a:avLst/>
          </a:prstGeom>
          <a:noFill/>
          <a:extLst>
            <a:ext uri="{909E8E84-426E-40DD-AFC4-6F175D3DCCD1}">
              <a14:hiddenFill xmlns:a14="http://schemas.microsoft.com/office/drawing/2010/main">
                <a:solidFill>
                  <a:srgbClr val="FFFFFF"/>
                </a:solidFill>
              </a14:hiddenFill>
            </a:ext>
          </a:extLst>
        </p:spPr>
      </p:pic>
      <p:pic>
        <p:nvPicPr>
          <p:cNvPr id="58383" name="Picture 15" descr="C:\Program Files\Microsoft Office\Clipart\homeanim\AG00051_.gif"/>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5638800" y="3352800"/>
            <a:ext cx="966788" cy="454025"/>
          </a:xfrm>
          <a:prstGeom prst="rect">
            <a:avLst/>
          </a:prstGeom>
          <a:noFill/>
          <a:extLst>
            <a:ext uri="{909E8E84-426E-40DD-AFC4-6F175D3DCCD1}">
              <a14:hiddenFill xmlns:a14="http://schemas.microsoft.com/office/drawing/2010/main">
                <a:solidFill>
                  <a:srgbClr val="FFFFFF"/>
                </a:solidFill>
              </a14:hiddenFill>
            </a:ext>
          </a:extLst>
        </p:spPr>
      </p:pic>
      <p:pic>
        <p:nvPicPr>
          <p:cNvPr id="58384" name="Picture 16" descr="C:\Program Files\Microsoft Office\Clipart\homeanim\AG00051_.gif"/>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4876800" y="3810000"/>
            <a:ext cx="966788" cy="454025"/>
          </a:xfrm>
          <a:prstGeom prst="rect">
            <a:avLst/>
          </a:prstGeom>
          <a:noFill/>
          <a:extLst>
            <a:ext uri="{909E8E84-426E-40DD-AFC4-6F175D3DCCD1}">
              <a14:hiddenFill xmlns:a14="http://schemas.microsoft.com/office/drawing/2010/main">
                <a:solidFill>
                  <a:srgbClr val="FFFFFF"/>
                </a:solidFill>
              </a14:hiddenFill>
            </a:ext>
          </a:extLst>
        </p:spPr>
      </p:pic>
      <p:pic>
        <p:nvPicPr>
          <p:cNvPr id="58385" name="Picture 17" descr="C:\Program Files\Microsoft Office\Clipart\homeanim\AG00051_.gif"/>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5638800" y="4267200"/>
            <a:ext cx="966788" cy="454025"/>
          </a:xfrm>
          <a:prstGeom prst="rect">
            <a:avLst/>
          </a:prstGeom>
          <a:noFill/>
          <a:extLst>
            <a:ext uri="{909E8E84-426E-40DD-AFC4-6F175D3DCCD1}">
              <a14:hiddenFill xmlns:a14="http://schemas.microsoft.com/office/drawing/2010/main">
                <a:solidFill>
                  <a:srgbClr val="FFFFFF"/>
                </a:solidFill>
              </a14:hiddenFill>
            </a:ext>
          </a:extLst>
        </p:spPr>
      </p:pic>
      <p:pic>
        <p:nvPicPr>
          <p:cNvPr id="58386" name="Picture 18" descr="C:\Program Files\Microsoft Office\Clipart\homeanim\AG00051_.gif"/>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6172200" y="4953000"/>
            <a:ext cx="966788" cy="454025"/>
          </a:xfrm>
          <a:prstGeom prst="rect">
            <a:avLst/>
          </a:prstGeom>
          <a:noFill/>
          <a:extLst>
            <a:ext uri="{909E8E84-426E-40DD-AFC4-6F175D3DCCD1}">
              <a14:hiddenFill xmlns:a14="http://schemas.microsoft.com/office/drawing/2010/main">
                <a:solidFill>
                  <a:srgbClr val="FFFFFF"/>
                </a:solidFill>
              </a14:hiddenFill>
            </a:ext>
          </a:extLst>
        </p:spPr>
      </p:pic>
      <p:pic>
        <p:nvPicPr>
          <p:cNvPr id="58387" name="Picture 19" descr="C:\Program Files\Microsoft Office\Clipart\homeanim\AG00051_.gif"/>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5257800" y="5715000"/>
            <a:ext cx="966788" cy="454025"/>
          </a:xfrm>
          <a:prstGeom prst="rect">
            <a:avLst/>
          </a:prstGeom>
          <a:noFill/>
          <a:extLst>
            <a:ext uri="{909E8E84-426E-40DD-AFC4-6F175D3DCCD1}">
              <a14:hiddenFill xmlns:a14="http://schemas.microsoft.com/office/drawing/2010/main">
                <a:solidFill>
                  <a:srgbClr val="FFFFFF"/>
                </a:solidFill>
              </a14:hiddenFill>
            </a:ext>
          </a:extLst>
        </p:spPr>
      </p:pic>
      <p:pic>
        <p:nvPicPr>
          <p:cNvPr id="58388" name="Picture 20" descr="C:\Program Files\Microsoft Office\Clipart\homeanim\AG00051_.gif"/>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4800600" y="4800600"/>
            <a:ext cx="966788" cy="45402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p:txBody>
          <a:bodyPr/>
          <a:lstStyle/>
          <a:p>
            <a:r>
              <a:rPr lang="en-US"/>
              <a:t>The Left Side</a:t>
            </a:r>
          </a:p>
        </p:txBody>
      </p:sp>
      <p:sp>
        <p:nvSpPr>
          <p:cNvPr id="61444" name="Rectangle 4"/>
          <p:cNvSpPr>
            <a:spLocks noGrp="1" noChangeArrowheads="1"/>
          </p:cNvSpPr>
          <p:nvPr>
            <p:ph type="body" sz="half" idx="2"/>
          </p:nvPr>
        </p:nvSpPr>
        <p:spPr/>
        <p:txBody>
          <a:bodyPr/>
          <a:lstStyle/>
          <a:p>
            <a:pPr>
              <a:lnSpc>
                <a:spcPct val="90000"/>
              </a:lnSpc>
            </a:pPr>
            <a:r>
              <a:rPr lang="en-US"/>
              <a:t>Speech</a:t>
            </a:r>
          </a:p>
          <a:p>
            <a:pPr>
              <a:lnSpc>
                <a:spcPct val="90000"/>
              </a:lnSpc>
            </a:pPr>
            <a:r>
              <a:rPr lang="en-US"/>
              <a:t>Mathematic ability</a:t>
            </a:r>
          </a:p>
          <a:p>
            <a:pPr>
              <a:lnSpc>
                <a:spcPct val="90000"/>
              </a:lnSpc>
            </a:pPr>
            <a:r>
              <a:rPr lang="en-US"/>
              <a:t>Calculation</a:t>
            </a:r>
          </a:p>
          <a:p>
            <a:pPr>
              <a:lnSpc>
                <a:spcPct val="90000"/>
              </a:lnSpc>
            </a:pPr>
            <a:r>
              <a:rPr lang="en-US"/>
              <a:t>Logic</a:t>
            </a:r>
          </a:p>
          <a:p>
            <a:pPr>
              <a:lnSpc>
                <a:spcPct val="90000"/>
              </a:lnSpc>
            </a:pPr>
            <a:r>
              <a:rPr lang="en-US"/>
              <a:t>Damage to this side of the brain will impact your right side.</a:t>
            </a:r>
          </a:p>
        </p:txBody>
      </p:sp>
      <p:pic>
        <p:nvPicPr>
          <p:cNvPr id="61445" name="Picture 5" descr="C:\Program Files\Microsoft Office\Clipart\WebArt\WB00789_.gif"/>
          <p:cNvPicPr>
            <a:picLocks noGrp="1" noChangeAspect="1" noChangeArrowheads="1"/>
          </p:cNvPicPr>
          <p:nvPr>
            <p:ph type="clipArt" sz="half" idx="1"/>
          </p:nvPr>
        </p:nvPicPr>
        <p:blipFill>
          <a:blip r:embed="rId2">
            <a:grayscl/>
            <a:biLevel thresh="50000"/>
            <a:extLst>
              <a:ext uri="{28A0092B-C50C-407E-A947-70E740481C1C}">
                <a14:useLocalDpi xmlns:a14="http://schemas.microsoft.com/office/drawing/2010/main" val="0"/>
              </a:ext>
            </a:extLst>
          </a:blip>
          <a:srcRect/>
          <a:stretch>
            <a:fillRect/>
          </a:stretch>
        </p:blipFill>
        <p:spPr>
          <a:xfrm>
            <a:off x="685800" y="2881313"/>
            <a:ext cx="3810000" cy="2314575"/>
          </a:xfrm>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a:xfrm>
            <a:off x="685800" y="304800"/>
            <a:ext cx="7772400" cy="1143000"/>
          </a:xfrm>
        </p:spPr>
        <p:txBody>
          <a:bodyPr/>
          <a:lstStyle/>
          <a:p>
            <a:r>
              <a:rPr lang="en-US"/>
              <a:t>The Right Side</a:t>
            </a:r>
          </a:p>
        </p:txBody>
      </p:sp>
      <p:sp>
        <p:nvSpPr>
          <p:cNvPr id="62467" name="Rectangle 3"/>
          <p:cNvSpPr>
            <a:spLocks noGrp="1" noChangeArrowheads="1"/>
          </p:cNvSpPr>
          <p:nvPr>
            <p:ph type="body" sz="half" idx="1"/>
          </p:nvPr>
        </p:nvSpPr>
        <p:spPr>
          <a:xfrm>
            <a:off x="685800" y="1447800"/>
            <a:ext cx="3810000" cy="5105400"/>
          </a:xfrm>
        </p:spPr>
        <p:txBody>
          <a:bodyPr/>
          <a:lstStyle/>
          <a:p>
            <a:pPr>
              <a:lnSpc>
                <a:spcPct val="90000"/>
              </a:lnSpc>
            </a:pPr>
            <a:r>
              <a:rPr lang="en-US"/>
              <a:t>Visual and Spatial relations</a:t>
            </a:r>
          </a:p>
          <a:p>
            <a:pPr>
              <a:lnSpc>
                <a:spcPct val="90000"/>
              </a:lnSpc>
            </a:pPr>
            <a:r>
              <a:rPr lang="en-US"/>
              <a:t>Perception</a:t>
            </a:r>
          </a:p>
          <a:p>
            <a:pPr>
              <a:lnSpc>
                <a:spcPct val="90000"/>
              </a:lnSpc>
            </a:pPr>
            <a:r>
              <a:rPr lang="en-US"/>
              <a:t>Recognizing patterns</a:t>
            </a:r>
          </a:p>
          <a:p>
            <a:pPr>
              <a:lnSpc>
                <a:spcPct val="90000"/>
              </a:lnSpc>
            </a:pPr>
            <a:r>
              <a:rPr lang="en-US"/>
              <a:t>Music, and Art</a:t>
            </a:r>
          </a:p>
          <a:p>
            <a:pPr>
              <a:lnSpc>
                <a:spcPct val="90000"/>
              </a:lnSpc>
            </a:pPr>
            <a:r>
              <a:rPr lang="en-US"/>
              <a:t>Creativity and Intuition</a:t>
            </a:r>
          </a:p>
          <a:p>
            <a:pPr>
              <a:lnSpc>
                <a:spcPct val="90000"/>
              </a:lnSpc>
            </a:pPr>
            <a:r>
              <a:rPr lang="en-US"/>
              <a:t>Damage impacts left half of body</a:t>
            </a:r>
          </a:p>
        </p:txBody>
      </p:sp>
      <p:pic>
        <p:nvPicPr>
          <p:cNvPr id="62469" name="Picture 5" descr="C:\Program Files\Microsoft Office\Clipart\WebArt\WB00790_.gif"/>
          <p:cNvPicPr>
            <a:picLocks noGrp="1" noChangeAspect="1" noChangeArrowheads="1"/>
          </p:cNvPicPr>
          <p:nvPr>
            <p:ph type="clipArt" sz="half" idx="2"/>
          </p:nvPr>
        </p:nvPicPr>
        <p:blipFill>
          <a:blip r:embed="rId2">
            <a:grayscl/>
            <a:biLevel thresh="50000"/>
            <a:extLst>
              <a:ext uri="{28A0092B-C50C-407E-A947-70E740481C1C}">
                <a14:useLocalDpi xmlns:a14="http://schemas.microsoft.com/office/drawing/2010/main" val="0"/>
              </a:ext>
            </a:extLst>
          </a:blip>
          <a:srcRect/>
          <a:stretch>
            <a:fillRect/>
          </a:stretch>
        </p:blipFill>
        <p:spPr>
          <a:xfrm>
            <a:off x="4648200" y="2714625"/>
            <a:ext cx="3810000" cy="2647950"/>
          </a:xfr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r>
              <a:rPr lang="en-US">
                <a:latin typeface="Comic Sans MS" pitchFamily="66" charset="0"/>
              </a:rPr>
              <a:t>THE NERVOUS SYSTEM</a:t>
            </a:r>
          </a:p>
        </p:txBody>
      </p:sp>
      <p:sp>
        <p:nvSpPr>
          <p:cNvPr id="29699" name="Rectangle 3"/>
          <p:cNvSpPr>
            <a:spLocks noGrp="1" noChangeArrowheads="1"/>
          </p:cNvSpPr>
          <p:nvPr>
            <p:ph type="body" sz="half" idx="1"/>
          </p:nvPr>
        </p:nvSpPr>
        <p:spPr/>
        <p:txBody>
          <a:bodyPr/>
          <a:lstStyle/>
          <a:p>
            <a:pPr>
              <a:lnSpc>
                <a:spcPct val="90000"/>
              </a:lnSpc>
            </a:pPr>
            <a:r>
              <a:rPr lang="en-US">
                <a:latin typeface="Comic Sans MS" pitchFamily="66" charset="0"/>
              </a:rPr>
              <a:t>Consists of brain and spinal cord</a:t>
            </a:r>
          </a:p>
          <a:p>
            <a:pPr>
              <a:lnSpc>
                <a:spcPct val="90000"/>
              </a:lnSpc>
            </a:pPr>
            <a:r>
              <a:rPr lang="en-US">
                <a:latin typeface="Comic Sans MS" pitchFamily="66" charset="0"/>
              </a:rPr>
              <a:t>Never rests</a:t>
            </a:r>
          </a:p>
          <a:p>
            <a:pPr>
              <a:lnSpc>
                <a:spcPct val="90000"/>
              </a:lnSpc>
            </a:pPr>
            <a:r>
              <a:rPr lang="en-US">
                <a:latin typeface="Comic Sans MS" pitchFamily="66" charset="0"/>
              </a:rPr>
              <a:t>Controls emotions, movement, thinking, and behavior</a:t>
            </a:r>
          </a:p>
        </p:txBody>
      </p:sp>
      <p:pic>
        <p:nvPicPr>
          <p:cNvPr id="29701" name="Picture 5" descr="C:\Program Files\Microsoft Office\Clipart\standard\stddir1\BD05199_.WMF"/>
          <p:cNvPicPr>
            <a:picLocks noGrp="1" noChangeAspect="1" noChangeArrowheads="1"/>
          </p:cNvPicPr>
          <p:nvPr>
            <p:ph type="clipArt" sz="half" idx="2"/>
          </p:nvPr>
        </p:nvPicPr>
        <p:blipFill>
          <a:blip r:embed="rId2" cstate="print">
            <a:extLst>
              <a:ext uri="{28A0092B-C50C-407E-A947-70E740481C1C}">
                <a14:useLocalDpi xmlns:a14="http://schemas.microsoft.com/office/drawing/2010/main" val="0"/>
              </a:ext>
            </a:extLst>
          </a:blip>
          <a:srcRect/>
          <a:stretch>
            <a:fillRect/>
          </a:stretch>
        </p:blipFill>
        <p:spPr>
          <a:xfrm>
            <a:off x="4648200" y="2417763"/>
            <a:ext cx="3810000" cy="3240087"/>
          </a:xfrm>
        </p:spPr>
      </p:pic>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p:txBody>
          <a:bodyPr/>
          <a:lstStyle/>
          <a:p>
            <a:r>
              <a:rPr lang="en-US"/>
              <a:t>Working together</a:t>
            </a:r>
          </a:p>
        </p:txBody>
      </p:sp>
      <p:sp>
        <p:nvSpPr>
          <p:cNvPr id="63491" name="Rectangle 3"/>
          <p:cNvSpPr>
            <a:spLocks noGrp="1" noChangeArrowheads="1"/>
          </p:cNvSpPr>
          <p:nvPr>
            <p:ph type="body" idx="1"/>
          </p:nvPr>
        </p:nvSpPr>
        <p:spPr/>
        <p:txBody>
          <a:bodyPr/>
          <a:lstStyle/>
          <a:p>
            <a:pPr>
              <a:lnSpc>
                <a:spcPct val="90000"/>
              </a:lnSpc>
            </a:pPr>
            <a:r>
              <a:rPr lang="en-US"/>
              <a:t>Normally the 2 sides work together</a:t>
            </a:r>
          </a:p>
          <a:p>
            <a:pPr>
              <a:lnSpc>
                <a:spcPct val="90000"/>
              </a:lnSpc>
            </a:pPr>
            <a:r>
              <a:rPr lang="en-US"/>
              <a:t>People who have Grand Mal seizures (severe) have split brains</a:t>
            </a:r>
          </a:p>
          <a:p>
            <a:pPr>
              <a:lnSpc>
                <a:spcPct val="90000"/>
              </a:lnSpc>
            </a:pPr>
            <a:r>
              <a:rPr lang="en-US"/>
              <a:t>The brain is surgically separated to reduce seizures</a:t>
            </a:r>
          </a:p>
          <a:p>
            <a:pPr>
              <a:lnSpc>
                <a:spcPct val="90000"/>
              </a:lnSpc>
            </a:pPr>
            <a:r>
              <a:rPr lang="en-US"/>
              <a:t>It does reduce number and severity</a:t>
            </a:r>
          </a:p>
          <a:p>
            <a:pPr>
              <a:lnSpc>
                <a:spcPct val="90000"/>
              </a:lnSpc>
            </a:pPr>
            <a:r>
              <a:rPr lang="en-US"/>
              <a:t>Consequences?  Ball in hand, Personality, intelligence, emotion.</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p:txBody>
          <a:bodyPr/>
          <a:lstStyle/>
          <a:p>
            <a:r>
              <a:rPr lang="en-US"/>
              <a:t>Studying the Brain</a:t>
            </a:r>
          </a:p>
        </p:txBody>
      </p:sp>
      <p:sp>
        <p:nvSpPr>
          <p:cNvPr id="64515" name="Rectangle 3"/>
          <p:cNvSpPr>
            <a:spLocks noGrp="1" noChangeArrowheads="1"/>
          </p:cNvSpPr>
          <p:nvPr>
            <p:ph type="body" sz="half" idx="1"/>
          </p:nvPr>
        </p:nvSpPr>
        <p:spPr/>
        <p:txBody>
          <a:bodyPr/>
          <a:lstStyle/>
          <a:p>
            <a:pPr>
              <a:lnSpc>
                <a:spcPct val="90000"/>
              </a:lnSpc>
            </a:pPr>
            <a:r>
              <a:rPr lang="en-US"/>
              <a:t>Physiological Psychologists or psychobiologists</a:t>
            </a:r>
          </a:p>
          <a:p>
            <a:pPr>
              <a:lnSpc>
                <a:spcPct val="90000"/>
              </a:lnSpc>
            </a:pPr>
            <a:r>
              <a:rPr lang="en-US"/>
              <a:t>Methods include:</a:t>
            </a:r>
          </a:p>
          <a:p>
            <a:pPr lvl="1">
              <a:lnSpc>
                <a:spcPct val="90000"/>
              </a:lnSpc>
            </a:pPr>
            <a:r>
              <a:rPr lang="en-US"/>
              <a:t>Recording</a:t>
            </a:r>
          </a:p>
          <a:p>
            <a:pPr lvl="1">
              <a:lnSpc>
                <a:spcPct val="90000"/>
              </a:lnSpc>
            </a:pPr>
            <a:r>
              <a:rPr lang="en-US"/>
              <a:t>Stimulating</a:t>
            </a:r>
          </a:p>
          <a:p>
            <a:pPr lvl="1">
              <a:lnSpc>
                <a:spcPct val="90000"/>
              </a:lnSpc>
            </a:pPr>
            <a:r>
              <a:rPr lang="en-US"/>
              <a:t>Lesioning</a:t>
            </a:r>
          </a:p>
          <a:p>
            <a:pPr lvl="1">
              <a:lnSpc>
                <a:spcPct val="90000"/>
              </a:lnSpc>
            </a:pPr>
            <a:r>
              <a:rPr lang="en-US"/>
              <a:t>Imaging</a:t>
            </a:r>
          </a:p>
        </p:txBody>
      </p:sp>
      <p:pic>
        <p:nvPicPr>
          <p:cNvPr id="64518" name="Picture 6" descr="C:\Program Files\Microsoft Office\Clipart\homeanim\AG00024_.gif"/>
          <p:cNvPicPr>
            <a:picLocks noGrp="1" noChangeAspect="1" noChangeArrowheads="1" noCrop="1"/>
          </p:cNvPicPr>
          <p:nvPr>
            <p:ph type="clipArt" sz="half" idx="2"/>
          </p:nvPr>
        </p:nvPicPr>
        <p:blipFill>
          <a:blip r:embed="rId2">
            <a:extLst>
              <a:ext uri="{28A0092B-C50C-407E-A947-70E740481C1C}">
                <a14:useLocalDpi xmlns:a14="http://schemas.microsoft.com/office/drawing/2010/main" val="0"/>
              </a:ext>
            </a:extLst>
          </a:blip>
          <a:srcRect/>
          <a:stretch>
            <a:fillRect/>
          </a:stretch>
        </p:blipFill>
        <p:spPr>
          <a:xfrm>
            <a:off x="4648200" y="2933700"/>
            <a:ext cx="3810000" cy="22082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p:txBody>
          <a:bodyPr/>
          <a:lstStyle/>
          <a:p>
            <a:r>
              <a:rPr lang="en-US"/>
              <a:t>Recording</a:t>
            </a:r>
          </a:p>
        </p:txBody>
      </p:sp>
      <p:sp>
        <p:nvSpPr>
          <p:cNvPr id="65540" name="Rectangle 4"/>
          <p:cNvSpPr>
            <a:spLocks noGrp="1" noChangeArrowheads="1"/>
          </p:cNvSpPr>
          <p:nvPr>
            <p:ph type="body" sz="half" idx="2"/>
          </p:nvPr>
        </p:nvSpPr>
        <p:spPr/>
        <p:txBody>
          <a:bodyPr/>
          <a:lstStyle/>
          <a:p>
            <a:pPr>
              <a:lnSpc>
                <a:spcPct val="90000"/>
              </a:lnSpc>
            </a:pPr>
            <a:r>
              <a:rPr lang="en-US"/>
              <a:t>Using electrodes to record electrical activity</a:t>
            </a:r>
          </a:p>
          <a:p>
            <a:pPr>
              <a:lnSpc>
                <a:spcPct val="90000"/>
              </a:lnSpc>
            </a:pPr>
            <a:r>
              <a:rPr lang="en-US"/>
              <a:t>Electroencephalog-raph (EEG) – records electrical activity of neurons</a:t>
            </a:r>
          </a:p>
          <a:p>
            <a:pPr>
              <a:lnSpc>
                <a:spcPct val="90000"/>
              </a:lnSpc>
            </a:pPr>
            <a:r>
              <a:rPr lang="en-US"/>
              <a:t>Activity is rhythmic</a:t>
            </a:r>
          </a:p>
        </p:txBody>
      </p:sp>
      <p:pic>
        <p:nvPicPr>
          <p:cNvPr id="65541" name="Picture 5" descr="C:\Program Files\Microsoft Office\Clipart\standard\stddir3\PE01746_.wmf"/>
          <p:cNvPicPr>
            <a:picLocks noGrp="1" noChangeAspect="1" noChangeArrowheads="1"/>
          </p:cNvPicPr>
          <p:nvPr>
            <p:ph type="clipArt" sz="half" idx="1"/>
          </p:nvPr>
        </p:nvPicPr>
        <p:blipFill>
          <a:blip r:embed="rId2" cstate="print">
            <a:extLst>
              <a:ext uri="{28A0092B-C50C-407E-A947-70E740481C1C}">
                <a14:useLocalDpi xmlns:a14="http://schemas.microsoft.com/office/drawing/2010/main" val="0"/>
              </a:ext>
            </a:extLst>
          </a:blip>
          <a:srcRect/>
          <a:stretch>
            <a:fillRect/>
          </a:stretch>
        </p:blipFill>
        <p:spPr>
          <a:xfrm>
            <a:off x="685800" y="2449513"/>
            <a:ext cx="3810000" cy="3176587"/>
          </a:xfrm>
        </p:spPr>
      </p:pic>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p:txBody>
          <a:bodyPr/>
          <a:lstStyle/>
          <a:p>
            <a:r>
              <a:rPr lang="en-US"/>
              <a:t>Stimulation</a:t>
            </a:r>
          </a:p>
        </p:txBody>
      </p:sp>
      <p:sp>
        <p:nvSpPr>
          <p:cNvPr id="66563" name="Rectangle 3"/>
          <p:cNvSpPr>
            <a:spLocks noGrp="1" noChangeArrowheads="1"/>
          </p:cNvSpPr>
          <p:nvPr>
            <p:ph type="body" sz="half" idx="1"/>
          </p:nvPr>
        </p:nvSpPr>
        <p:spPr>
          <a:xfrm>
            <a:off x="685800" y="1905000"/>
            <a:ext cx="3810000" cy="4648200"/>
          </a:xfrm>
        </p:spPr>
        <p:txBody>
          <a:bodyPr/>
          <a:lstStyle/>
          <a:p>
            <a:pPr>
              <a:lnSpc>
                <a:spcPct val="90000"/>
              </a:lnSpc>
            </a:pPr>
            <a:r>
              <a:rPr lang="en-US"/>
              <a:t>Using electrodes to force neurons to fire.</a:t>
            </a:r>
          </a:p>
          <a:p>
            <a:pPr>
              <a:lnSpc>
                <a:spcPct val="90000"/>
              </a:lnSpc>
            </a:pPr>
            <a:r>
              <a:rPr lang="en-US"/>
              <a:t>Tiny electrical currents</a:t>
            </a:r>
          </a:p>
          <a:p>
            <a:pPr>
              <a:lnSpc>
                <a:spcPct val="90000"/>
              </a:lnSpc>
            </a:pPr>
            <a:r>
              <a:rPr lang="en-US"/>
              <a:t>Relief of pain, violent behavior, can bring back memories</a:t>
            </a:r>
          </a:p>
        </p:txBody>
      </p:sp>
      <p:pic>
        <p:nvPicPr>
          <p:cNvPr id="66565" name="Picture 5" descr="C:\Program Files\Microsoft Office\Clipart\standard\stddir1\AN01629_.wmf"/>
          <p:cNvPicPr>
            <a:picLocks noGrp="1" noChangeAspect="1" noChangeArrowheads="1"/>
          </p:cNvPicPr>
          <p:nvPr>
            <p:ph type="clipArt" sz="half" idx="2"/>
          </p:nvPr>
        </p:nvPicPr>
        <p:blipFill>
          <a:blip r:embed="rId2" cstate="print">
            <a:extLst>
              <a:ext uri="{28A0092B-C50C-407E-A947-70E740481C1C}">
                <a14:useLocalDpi xmlns:a14="http://schemas.microsoft.com/office/drawing/2010/main" val="0"/>
              </a:ext>
            </a:extLst>
          </a:blip>
          <a:srcRect/>
          <a:stretch>
            <a:fillRect/>
          </a:stretch>
        </p:blipFill>
        <p:spPr>
          <a:xfrm>
            <a:off x="4648200" y="3275013"/>
            <a:ext cx="3810000" cy="1525587"/>
          </a:xfrm>
        </p:spPr>
      </p:pic>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p:txBody>
          <a:bodyPr/>
          <a:lstStyle/>
          <a:p>
            <a:r>
              <a:rPr lang="en-US"/>
              <a:t>Lesions</a:t>
            </a:r>
          </a:p>
        </p:txBody>
      </p:sp>
      <p:sp>
        <p:nvSpPr>
          <p:cNvPr id="67588" name="Rectangle 4"/>
          <p:cNvSpPr>
            <a:spLocks noGrp="1" noChangeArrowheads="1"/>
          </p:cNvSpPr>
          <p:nvPr>
            <p:ph type="body" sz="half" idx="2"/>
          </p:nvPr>
        </p:nvSpPr>
        <p:spPr>
          <a:xfrm>
            <a:off x="4648200" y="1447800"/>
            <a:ext cx="3810000" cy="5181600"/>
          </a:xfrm>
        </p:spPr>
        <p:txBody>
          <a:bodyPr/>
          <a:lstStyle/>
          <a:p>
            <a:r>
              <a:rPr lang="en-US"/>
              <a:t>Cutting or destroying part of a brain.</a:t>
            </a:r>
          </a:p>
          <a:p>
            <a:r>
              <a:rPr lang="en-US"/>
              <a:t>Changes in behavior are after are assumed to be associated with the damaged part of the brain.</a:t>
            </a:r>
          </a:p>
          <a:p>
            <a:r>
              <a:rPr lang="en-US"/>
              <a:t>Rhesus monkeys</a:t>
            </a:r>
          </a:p>
        </p:txBody>
      </p:sp>
      <p:pic>
        <p:nvPicPr>
          <p:cNvPr id="67589" name="Picture 5" descr="C:\Program Files\Microsoft Office\Clipart\smbusbas\PE07303_.WMF"/>
          <p:cNvPicPr>
            <a:picLocks noGrp="1" noChangeAspect="1" noChangeArrowheads="1"/>
          </p:cNvPicPr>
          <p:nvPr>
            <p:ph type="clipArt" sz="half" idx="1"/>
          </p:nvPr>
        </p:nvPicPr>
        <p:blipFill>
          <a:blip r:embed="rId2" cstate="print">
            <a:extLst>
              <a:ext uri="{28A0092B-C50C-407E-A947-70E740481C1C}">
                <a14:useLocalDpi xmlns:a14="http://schemas.microsoft.com/office/drawing/2010/main" val="0"/>
              </a:ext>
            </a:extLst>
          </a:blip>
          <a:srcRect/>
          <a:stretch>
            <a:fillRect/>
          </a:stretch>
        </p:blipFill>
        <p:spPr>
          <a:xfrm>
            <a:off x="1000125" y="1981200"/>
            <a:ext cx="3181350" cy="4114800"/>
          </a:xfrm>
        </p:spPr>
      </p:pic>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p:txBody>
          <a:bodyPr/>
          <a:lstStyle/>
          <a:p>
            <a:r>
              <a:rPr lang="en-US"/>
              <a:t>Accidents</a:t>
            </a:r>
          </a:p>
        </p:txBody>
      </p:sp>
      <p:sp>
        <p:nvSpPr>
          <p:cNvPr id="68611" name="Rectangle 3"/>
          <p:cNvSpPr>
            <a:spLocks noGrp="1" noChangeArrowheads="1"/>
          </p:cNvSpPr>
          <p:nvPr>
            <p:ph type="body" sz="half" idx="1"/>
          </p:nvPr>
        </p:nvSpPr>
        <p:spPr/>
        <p:txBody>
          <a:bodyPr/>
          <a:lstStyle/>
          <a:p>
            <a:r>
              <a:rPr lang="en-US"/>
              <a:t>Learning from tragedies</a:t>
            </a:r>
          </a:p>
          <a:p>
            <a:r>
              <a:rPr lang="en-US"/>
              <a:t>1848 Phineas Gage</a:t>
            </a:r>
          </a:p>
          <a:p>
            <a:r>
              <a:rPr lang="en-US"/>
              <a:t>Damaged areas can cause changes in behavior.  Attribute this area to change</a:t>
            </a:r>
          </a:p>
        </p:txBody>
      </p:sp>
      <p:pic>
        <p:nvPicPr>
          <p:cNvPr id="68617" name="Picture 9" descr="http://upload.wikimedia.org/wikipedia/en/thumb/b/b0/Phineas_Gage_CGI.jpg/180px-Phineas_Gage_CGI.jpg"/>
          <p:cNvPicPr>
            <a:picLocks noGrp="1" noChangeAspect="1" noChangeArrowheads="1"/>
          </p:cNvPicPr>
          <p:nvPr>
            <p:ph type="clipArt" sz="half" idx="2"/>
          </p:nvPr>
        </p:nvPicPr>
        <p:blipFill>
          <a:blip r:embed="rId2">
            <a:extLst>
              <a:ext uri="{28A0092B-C50C-407E-A947-70E740481C1C}">
                <a14:useLocalDpi xmlns:a14="http://schemas.microsoft.com/office/drawing/2010/main" val="0"/>
              </a:ext>
            </a:extLst>
          </a:blip>
          <a:srcRect/>
          <a:stretch>
            <a:fillRect/>
          </a:stretch>
        </p:blipFill>
        <p:spPr>
          <a:xfrm>
            <a:off x="5133975" y="1981200"/>
            <a:ext cx="283845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p:txBody>
          <a:bodyPr/>
          <a:lstStyle/>
          <a:p>
            <a:r>
              <a:rPr lang="en-US"/>
              <a:t>Images</a:t>
            </a:r>
          </a:p>
        </p:txBody>
      </p:sp>
      <p:sp>
        <p:nvSpPr>
          <p:cNvPr id="69636" name="Rectangle 4"/>
          <p:cNvSpPr>
            <a:spLocks noGrp="1" noChangeArrowheads="1"/>
          </p:cNvSpPr>
          <p:nvPr>
            <p:ph type="body" sz="half" idx="2"/>
          </p:nvPr>
        </p:nvSpPr>
        <p:spPr>
          <a:xfrm>
            <a:off x="4648200" y="1600200"/>
            <a:ext cx="3810000" cy="4953000"/>
          </a:xfrm>
        </p:spPr>
        <p:txBody>
          <a:bodyPr/>
          <a:lstStyle/>
          <a:p>
            <a:pPr>
              <a:lnSpc>
                <a:spcPct val="90000"/>
              </a:lnSpc>
            </a:pPr>
            <a:r>
              <a:rPr lang="en-US"/>
              <a:t>Computerized Axial Tomography CAT scan- x-ray beams are sent around and through a subjects head</a:t>
            </a:r>
          </a:p>
          <a:p>
            <a:pPr>
              <a:lnSpc>
                <a:spcPct val="90000"/>
              </a:lnSpc>
            </a:pPr>
            <a:r>
              <a:rPr lang="en-US"/>
              <a:t>Radiation is absorbed differently depending on density of tissue</a:t>
            </a:r>
          </a:p>
        </p:txBody>
      </p:sp>
      <p:pic>
        <p:nvPicPr>
          <p:cNvPr id="69638" name="Picture 6" descr="C:\Program Files\Microsoft Office\Clipart\homeanim\AG00189_.gif"/>
          <p:cNvPicPr>
            <a:picLocks noGrp="1" noChangeAspect="1" noChangeArrowheads="1" noCrop="1"/>
          </p:cNvPicPr>
          <p:nvPr>
            <p:ph type="clipArt" sz="half" idx="1"/>
          </p:nvPr>
        </p:nvPicPr>
        <p:blipFill>
          <a:blip r:embed="rId2">
            <a:extLst>
              <a:ext uri="{28A0092B-C50C-407E-A947-70E740481C1C}">
                <a14:useLocalDpi xmlns:a14="http://schemas.microsoft.com/office/drawing/2010/main" val="0"/>
              </a:ext>
            </a:extLst>
          </a:blip>
          <a:srcRect/>
          <a:stretch>
            <a:fillRect/>
          </a:stretch>
        </p:blipFill>
        <p:spPr>
          <a:xfrm>
            <a:off x="-609600" y="1662113"/>
            <a:ext cx="5105400" cy="37893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p:txBody>
          <a:bodyPr/>
          <a:lstStyle/>
          <a:p>
            <a:r>
              <a:rPr lang="en-US"/>
              <a:t>Images</a:t>
            </a:r>
          </a:p>
        </p:txBody>
      </p:sp>
      <p:sp>
        <p:nvSpPr>
          <p:cNvPr id="70659" name="Rectangle 3"/>
          <p:cNvSpPr>
            <a:spLocks noGrp="1" noChangeArrowheads="1"/>
          </p:cNvSpPr>
          <p:nvPr>
            <p:ph type="body" sz="half" idx="1"/>
          </p:nvPr>
        </p:nvSpPr>
        <p:spPr>
          <a:xfrm>
            <a:off x="685800" y="1524000"/>
            <a:ext cx="3810000" cy="5181600"/>
          </a:xfrm>
        </p:spPr>
        <p:txBody>
          <a:bodyPr/>
          <a:lstStyle/>
          <a:p>
            <a:pPr>
              <a:lnSpc>
                <a:spcPct val="90000"/>
              </a:lnSpc>
            </a:pPr>
            <a:r>
              <a:rPr lang="en-US"/>
              <a:t>Positron emission tomography- PET scan – takes pictures of different parts of the brain as they are being used</a:t>
            </a:r>
          </a:p>
          <a:p>
            <a:pPr>
              <a:lnSpc>
                <a:spcPct val="90000"/>
              </a:lnSpc>
            </a:pPr>
            <a:r>
              <a:rPr lang="en-US"/>
              <a:t>Uses radioactive solution</a:t>
            </a:r>
          </a:p>
          <a:p>
            <a:pPr>
              <a:lnSpc>
                <a:spcPct val="90000"/>
              </a:lnSpc>
            </a:pPr>
            <a:r>
              <a:rPr lang="en-US"/>
              <a:t>Active neurons absorb more than nonactive</a:t>
            </a:r>
          </a:p>
        </p:txBody>
      </p:sp>
      <p:pic>
        <p:nvPicPr>
          <p:cNvPr id="70661" name="Picture 5" descr="C:\Program Files\Microsoft Office\Clipart\standard\stddir1\BD07118_.WMF"/>
          <p:cNvPicPr>
            <a:picLocks noGrp="1" noChangeAspect="1" noChangeArrowheads="1"/>
          </p:cNvPicPr>
          <p:nvPr>
            <p:ph type="clipArt" sz="half" idx="2"/>
          </p:nvPr>
        </p:nvPicPr>
        <p:blipFill>
          <a:blip r:embed="rId2" cstate="print">
            <a:extLst>
              <a:ext uri="{28A0092B-C50C-407E-A947-70E740481C1C}">
                <a14:useLocalDpi xmlns:a14="http://schemas.microsoft.com/office/drawing/2010/main" val="0"/>
              </a:ext>
            </a:extLst>
          </a:blip>
          <a:srcRect/>
          <a:stretch>
            <a:fillRect/>
          </a:stretch>
        </p:blipFill>
        <p:spPr>
          <a:xfrm>
            <a:off x="4648200" y="2168525"/>
            <a:ext cx="3810000" cy="3740150"/>
          </a:xfrm>
        </p:spPr>
      </p:pic>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p:txBody>
          <a:bodyPr/>
          <a:lstStyle/>
          <a:p>
            <a:r>
              <a:rPr lang="en-US"/>
              <a:t>Images</a:t>
            </a:r>
          </a:p>
        </p:txBody>
      </p:sp>
      <p:sp>
        <p:nvSpPr>
          <p:cNvPr id="71684" name="Rectangle 4"/>
          <p:cNvSpPr>
            <a:spLocks noGrp="1" noChangeArrowheads="1"/>
          </p:cNvSpPr>
          <p:nvPr>
            <p:ph type="body" sz="half" idx="2"/>
          </p:nvPr>
        </p:nvSpPr>
        <p:spPr/>
        <p:txBody>
          <a:bodyPr/>
          <a:lstStyle/>
          <a:p>
            <a:r>
              <a:rPr lang="en-US"/>
              <a:t>Magnetic Resonance Imaging – MRI – study both activity and brain structure</a:t>
            </a:r>
          </a:p>
          <a:p>
            <a:r>
              <a:rPr lang="en-US"/>
              <a:t>Combines PET and CAT</a:t>
            </a:r>
          </a:p>
          <a:p>
            <a:endParaRPr lang="en-US"/>
          </a:p>
        </p:txBody>
      </p:sp>
      <p:pic>
        <p:nvPicPr>
          <p:cNvPr id="71685" name="Picture 5" descr="C:\Program Files\Common Files\Microsoft Shared\Clipart\cagcat50\EN00500_.wmf"/>
          <p:cNvPicPr>
            <a:picLocks noGrp="1" noChangeAspect="1" noChangeArrowheads="1"/>
          </p:cNvPicPr>
          <p:nvPr>
            <p:ph type="clipArt" sz="half" idx="1"/>
          </p:nvPr>
        </p:nvPicPr>
        <p:blipFill>
          <a:blip r:embed="rId2" cstate="print">
            <a:extLst>
              <a:ext uri="{28A0092B-C50C-407E-A947-70E740481C1C}">
                <a14:useLocalDpi xmlns:a14="http://schemas.microsoft.com/office/drawing/2010/main" val="0"/>
              </a:ext>
            </a:extLst>
          </a:blip>
          <a:srcRect/>
          <a:stretch>
            <a:fillRect/>
          </a:stretch>
        </p:blipFill>
        <p:spPr>
          <a:xfrm>
            <a:off x="685800" y="2239963"/>
            <a:ext cx="3810000" cy="3597275"/>
          </a:xfrm>
        </p:spPr>
      </p:pic>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I Can</a:t>
            </a:r>
            <a:endParaRPr lang="en-US" dirty="0"/>
          </a:p>
        </p:txBody>
      </p:sp>
      <p:sp>
        <p:nvSpPr>
          <p:cNvPr id="6" name="Content Placeholder 5"/>
          <p:cNvSpPr>
            <a:spLocks noGrp="1"/>
          </p:cNvSpPr>
          <p:nvPr>
            <p:ph idx="1"/>
          </p:nvPr>
        </p:nvSpPr>
        <p:spPr/>
        <p:txBody>
          <a:bodyPr/>
          <a:lstStyle/>
          <a:p>
            <a:r>
              <a:rPr lang="en-US" dirty="0" smtClean="0"/>
              <a:t>Describe the endocrine system.</a:t>
            </a:r>
          </a:p>
          <a:p>
            <a:r>
              <a:rPr lang="en-US" dirty="0" smtClean="0"/>
              <a:t>Identify hormones and their function in the endocrine system.</a:t>
            </a:r>
            <a:endParaRPr lang="en-US" dirty="0"/>
          </a:p>
        </p:txBody>
      </p:sp>
    </p:spTree>
    <p:extLst>
      <p:ext uri="{BB962C8B-B14F-4D97-AF65-F5344CB8AC3E}">
        <p14:creationId xmlns:p14="http://schemas.microsoft.com/office/powerpoint/2010/main" val="36140828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r>
              <a:rPr lang="en-US">
                <a:latin typeface="Comic Sans MS" pitchFamily="66" charset="0"/>
              </a:rPr>
              <a:t>THE NERVOUS SYSTEM</a:t>
            </a:r>
          </a:p>
        </p:txBody>
      </p:sp>
      <p:sp>
        <p:nvSpPr>
          <p:cNvPr id="30724" name="Rectangle 4"/>
          <p:cNvSpPr>
            <a:spLocks noGrp="1" noChangeArrowheads="1"/>
          </p:cNvSpPr>
          <p:nvPr>
            <p:ph type="body" sz="half" idx="2"/>
          </p:nvPr>
        </p:nvSpPr>
        <p:spPr/>
        <p:txBody>
          <a:bodyPr/>
          <a:lstStyle/>
          <a:p>
            <a:r>
              <a:rPr lang="en-US">
                <a:latin typeface="Comic Sans MS" pitchFamily="66" charset="0"/>
              </a:rPr>
              <a:t>Composed of 2 parts</a:t>
            </a:r>
          </a:p>
          <a:p>
            <a:pPr>
              <a:buFont typeface="Wingdings" pitchFamily="2" charset="2"/>
              <a:buNone/>
            </a:pPr>
            <a:endParaRPr lang="en-US">
              <a:latin typeface="Comic Sans MS" pitchFamily="66" charset="0"/>
            </a:endParaRPr>
          </a:p>
          <a:p>
            <a:pPr lvl="1"/>
            <a:r>
              <a:rPr lang="en-US">
                <a:latin typeface="Comic Sans MS" pitchFamily="66" charset="0"/>
              </a:rPr>
              <a:t>Central Nervous System</a:t>
            </a:r>
          </a:p>
          <a:p>
            <a:pPr lvl="1"/>
            <a:r>
              <a:rPr lang="en-US">
                <a:latin typeface="Comic Sans MS" pitchFamily="66" charset="0"/>
              </a:rPr>
              <a:t>Peripheral Nervous System</a:t>
            </a:r>
          </a:p>
        </p:txBody>
      </p:sp>
      <p:pic>
        <p:nvPicPr>
          <p:cNvPr id="30731" name="Picture 11" descr="http://zemlin.shs.uiuc.edu/CNS/slides/cns_01.jpg"/>
          <p:cNvPicPr>
            <a:picLocks noGrp="1" noChangeAspect="1" noChangeArrowheads="1"/>
          </p:cNvPicPr>
          <p:nvPr>
            <p:ph type="clipArt" sz="half" idx="1"/>
          </p:nvPr>
        </p:nvPicPr>
        <p:blipFill>
          <a:blip r:embed="rId2">
            <a:extLst>
              <a:ext uri="{28A0092B-C50C-407E-A947-70E740481C1C}">
                <a14:useLocalDpi xmlns:a14="http://schemas.microsoft.com/office/drawing/2010/main" val="0"/>
              </a:ext>
            </a:extLst>
          </a:blip>
          <a:srcRect/>
          <a:stretch>
            <a:fillRect/>
          </a:stretch>
        </p:blipFill>
        <p:spPr>
          <a:xfrm>
            <a:off x="1289050" y="1981200"/>
            <a:ext cx="26035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p:txBody>
          <a:bodyPr/>
          <a:lstStyle/>
          <a:p>
            <a:r>
              <a:rPr lang="en-US"/>
              <a:t>The Endocrine System</a:t>
            </a:r>
          </a:p>
        </p:txBody>
      </p:sp>
      <p:sp>
        <p:nvSpPr>
          <p:cNvPr id="72708" name="Rectangle 4"/>
          <p:cNvSpPr>
            <a:spLocks noGrp="1" noChangeArrowheads="1"/>
          </p:cNvSpPr>
          <p:nvPr>
            <p:ph type="body" sz="half" idx="2"/>
          </p:nvPr>
        </p:nvSpPr>
        <p:spPr/>
        <p:txBody>
          <a:bodyPr/>
          <a:lstStyle/>
          <a:p>
            <a:r>
              <a:rPr lang="en-US"/>
              <a:t>The second system that can send info. to and from the brain.</a:t>
            </a:r>
          </a:p>
          <a:p>
            <a:r>
              <a:rPr lang="en-US"/>
              <a:t>Messages are chemicals called hormones</a:t>
            </a:r>
          </a:p>
        </p:txBody>
      </p:sp>
      <p:pic>
        <p:nvPicPr>
          <p:cNvPr id="72709" name="Picture 5" descr="C:\Program Files\Microsoft Office\Clipart\standard\stddir4\PH01736J.jpg"/>
          <p:cNvPicPr>
            <a:picLocks noGrp="1" noChangeAspect="1" noChangeArrowheads="1"/>
          </p:cNvPicPr>
          <p:nvPr>
            <p:ph type="clipArt" sz="half" idx="1"/>
          </p:nvPr>
        </p:nvPicPr>
        <p:blipFill>
          <a:blip r:embed="rId2">
            <a:extLst>
              <a:ext uri="{28A0092B-C50C-407E-A947-70E740481C1C}">
                <a14:useLocalDpi xmlns:a14="http://schemas.microsoft.com/office/drawing/2010/main" val="0"/>
              </a:ext>
            </a:extLst>
          </a:blip>
          <a:srcRect/>
          <a:stretch>
            <a:fillRect/>
          </a:stretch>
        </p:blipFill>
        <p:spPr>
          <a:xfrm>
            <a:off x="685800" y="2776538"/>
            <a:ext cx="3810000" cy="2522537"/>
          </a:xfrm>
        </p:spPr>
      </p:pic>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p:txBody>
          <a:bodyPr/>
          <a:lstStyle/>
          <a:p>
            <a:r>
              <a:rPr lang="en-US"/>
              <a:t>Hormones</a:t>
            </a:r>
          </a:p>
        </p:txBody>
      </p:sp>
      <p:sp>
        <p:nvSpPr>
          <p:cNvPr id="73731" name="Rectangle 3"/>
          <p:cNvSpPr>
            <a:spLocks noGrp="1" noChangeArrowheads="1"/>
          </p:cNvSpPr>
          <p:nvPr>
            <p:ph type="body" sz="half" idx="1"/>
          </p:nvPr>
        </p:nvSpPr>
        <p:spPr/>
        <p:txBody>
          <a:bodyPr/>
          <a:lstStyle/>
          <a:p>
            <a:r>
              <a:rPr lang="en-US"/>
              <a:t>Chemical messages produced in the endocrine glands and spread by blood and body fluids.</a:t>
            </a:r>
          </a:p>
          <a:p>
            <a:r>
              <a:rPr lang="en-US"/>
              <a:t>Site specific</a:t>
            </a:r>
          </a:p>
        </p:txBody>
      </p:sp>
      <p:pic>
        <p:nvPicPr>
          <p:cNvPr id="73733" name="Picture 5" descr="C:\Program Files\Microsoft Office\Clipart\standard\stddir4\PH01734J.jpg"/>
          <p:cNvPicPr>
            <a:picLocks noGrp="1" noChangeAspect="1" noChangeArrowheads="1"/>
          </p:cNvPicPr>
          <p:nvPr>
            <p:ph type="clipArt" sz="half" idx="2"/>
          </p:nvPr>
        </p:nvPicPr>
        <p:blipFill>
          <a:blip r:embed="rId2">
            <a:extLst>
              <a:ext uri="{28A0092B-C50C-407E-A947-70E740481C1C}">
                <a14:useLocalDpi xmlns:a14="http://schemas.microsoft.com/office/drawing/2010/main" val="0"/>
              </a:ext>
            </a:extLst>
          </a:blip>
          <a:srcRect/>
          <a:stretch>
            <a:fillRect/>
          </a:stretch>
        </p:blipFill>
        <p:spPr>
          <a:xfrm>
            <a:off x="5191125" y="1981200"/>
            <a:ext cx="2724150" cy="4114800"/>
          </a:xfrm>
        </p:spPr>
      </p:pic>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p:txBody>
          <a:bodyPr/>
          <a:lstStyle/>
          <a:p>
            <a:r>
              <a:rPr lang="en-US"/>
              <a:t>Hormones</a:t>
            </a:r>
          </a:p>
        </p:txBody>
      </p:sp>
      <p:sp>
        <p:nvSpPr>
          <p:cNvPr id="74756" name="Rectangle 4"/>
          <p:cNvSpPr>
            <a:spLocks noGrp="1" noChangeArrowheads="1"/>
          </p:cNvSpPr>
          <p:nvPr>
            <p:ph type="body" sz="half" idx="2"/>
          </p:nvPr>
        </p:nvSpPr>
        <p:spPr/>
        <p:txBody>
          <a:bodyPr/>
          <a:lstStyle/>
          <a:p>
            <a:r>
              <a:rPr lang="en-US"/>
              <a:t>Have various effects:</a:t>
            </a:r>
          </a:p>
          <a:p>
            <a:pPr lvl="1"/>
            <a:r>
              <a:rPr lang="en-US"/>
              <a:t>Growth</a:t>
            </a:r>
          </a:p>
          <a:p>
            <a:pPr lvl="1"/>
            <a:r>
              <a:rPr lang="en-US"/>
              <a:t>Metabolism</a:t>
            </a:r>
          </a:p>
          <a:p>
            <a:pPr lvl="1"/>
            <a:r>
              <a:rPr lang="en-US"/>
              <a:t>Prepare for stress</a:t>
            </a:r>
          </a:p>
          <a:p>
            <a:pPr lvl="1"/>
            <a:r>
              <a:rPr lang="en-US"/>
              <a:t>Moods and drives</a:t>
            </a:r>
          </a:p>
        </p:txBody>
      </p:sp>
      <p:pic>
        <p:nvPicPr>
          <p:cNvPr id="74757" name="Picture 5" descr="C:\Program Files\Microsoft Office\Clipart\standard\stddir4\PH01446J.jpg"/>
          <p:cNvPicPr>
            <a:picLocks noGrp="1" noChangeAspect="1" noChangeArrowheads="1"/>
          </p:cNvPicPr>
          <p:nvPr>
            <p:ph type="clipArt" sz="half" idx="1"/>
          </p:nvPr>
        </p:nvPicPr>
        <p:blipFill>
          <a:blip r:embed="rId2">
            <a:extLst>
              <a:ext uri="{28A0092B-C50C-407E-A947-70E740481C1C}">
                <a14:useLocalDpi xmlns:a14="http://schemas.microsoft.com/office/drawing/2010/main" val="0"/>
              </a:ext>
            </a:extLst>
          </a:blip>
          <a:srcRect/>
          <a:stretch>
            <a:fillRect/>
          </a:stretch>
        </p:blipFill>
        <p:spPr>
          <a:xfrm>
            <a:off x="685800" y="2776538"/>
            <a:ext cx="3810000" cy="2522537"/>
          </a:xfrm>
        </p:spPr>
      </p:pic>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p:txBody>
          <a:bodyPr/>
          <a:lstStyle/>
          <a:p>
            <a:r>
              <a:rPr lang="en-US"/>
              <a:t>Pituitary Gland</a:t>
            </a:r>
          </a:p>
        </p:txBody>
      </p:sp>
      <p:sp>
        <p:nvSpPr>
          <p:cNvPr id="75779" name="Rectangle 3"/>
          <p:cNvSpPr>
            <a:spLocks noGrp="1" noChangeArrowheads="1"/>
          </p:cNvSpPr>
          <p:nvPr>
            <p:ph type="body" sz="half" idx="1"/>
          </p:nvPr>
        </p:nvSpPr>
        <p:spPr>
          <a:xfrm>
            <a:off x="685800" y="1600200"/>
            <a:ext cx="3810000" cy="4876800"/>
          </a:xfrm>
        </p:spPr>
        <p:txBody>
          <a:bodyPr/>
          <a:lstStyle/>
          <a:p>
            <a:r>
              <a:rPr lang="en-US"/>
              <a:t>Directed by hypothalamus</a:t>
            </a:r>
          </a:p>
          <a:p>
            <a:r>
              <a:rPr lang="en-US"/>
              <a:t>Master gland</a:t>
            </a:r>
          </a:p>
          <a:p>
            <a:r>
              <a:rPr lang="en-US"/>
              <a:t>Corrects hormone imbalances</a:t>
            </a:r>
          </a:p>
          <a:p>
            <a:pPr lvl="1"/>
            <a:r>
              <a:rPr lang="en-US"/>
              <a:t>Carry messages to organs to continue cell metabolism</a:t>
            </a:r>
          </a:p>
        </p:txBody>
      </p:sp>
      <p:pic>
        <p:nvPicPr>
          <p:cNvPr id="75783" name="Picture 7" descr="http://www.merck.com/media/mmhe2/figures/fg162_1.gif"/>
          <p:cNvPicPr>
            <a:picLocks noGrp="1" noChangeAspect="1" noChangeArrowheads="1"/>
          </p:cNvPicPr>
          <p:nvPr>
            <p:ph type="clipArt" sz="half" idx="2"/>
          </p:nvPr>
        </p:nvPicPr>
        <p:blipFill>
          <a:blip r:embed="rId2">
            <a:extLst>
              <a:ext uri="{28A0092B-C50C-407E-A947-70E740481C1C}">
                <a14:useLocalDpi xmlns:a14="http://schemas.microsoft.com/office/drawing/2010/main" val="0"/>
              </a:ext>
            </a:extLst>
          </a:blip>
          <a:srcRect/>
          <a:stretch>
            <a:fillRect/>
          </a:stretch>
        </p:blipFill>
        <p:spPr>
          <a:xfrm>
            <a:off x="4754563" y="1981200"/>
            <a:ext cx="3595687"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p:txBody>
          <a:bodyPr/>
          <a:lstStyle/>
          <a:p>
            <a:r>
              <a:rPr lang="en-US"/>
              <a:t>Thyroid Gland</a:t>
            </a:r>
          </a:p>
        </p:txBody>
      </p:sp>
      <p:sp>
        <p:nvSpPr>
          <p:cNvPr id="76804" name="Rectangle 4"/>
          <p:cNvSpPr>
            <a:spLocks noGrp="1" noChangeArrowheads="1"/>
          </p:cNvSpPr>
          <p:nvPr>
            <p:ph type="body" sz="half" idx="2"/>
          </p:nvPr>
        </p:nvSpPr>
        <p:spPr/>
        <p:txBody>
          <a:bodyPr/>
          <a:lstStyle/>
          <a:p>
            <a:r>
              <a:rPr lang="en-US"/>
              <a:t>Produces thyroxine</a:t>
            </a:r>
          </a:p>
          <a:p>
            <a:pPr lvl="1"/>
            <a:r>
              <a:rPr lang="en-US"/>
              <a:t>Too little : laziness</a:t>
            </a:r>
          </a:p>
          <a:p>
            <a:pPr lvl="1"/>
            <a:r>
              <a:rPr lang="en-US"/>
              <a:t>Too much: lose weight and sleep</a:t>
            </a:r>
          </a:p>
          <a:p>
            <a:pPr lvl="1">
              <a:buFontTx/>
              <a:buNone/>
            </a:pPr>
            <a:endParaRPr lang="en-US"/>
          </a:p>
        </p:txBody>
      </p:sp>
      <p:pic>
        <p:nvPicPr>
          <p:cNvPr id="76807" name="Picture 7" descr="http://www.merck.com/media/mmhe2/figures/fg163_1.gif"/>
          <p:cNvPicPr>
            <a:picLocks noGrp="1" noChangeAspect="1" noChangeArrowheads="1"/>
          </p:cNvPicPr>
          <p:nvPr>
            <p:ph type="clipArt" sz="half" idx="1"/>
          </p:nvPr>
        </p:nvPicPr>
        <p:blipFill>
          <a:blip r:embed="rId2">
            <a:extLst>
              <a:ext uri="{28A0092B-C50C-407E-A947-70E740481C1C}">
                <a14:useLocalDpi xmlns:a14="http://schemas.microsoft.com/office/drawing/2010/main" val="0"/>
              </a:ext>
            </a:extLst>
          </a:blip>
          <a:srcRect/>
          <a:stretch>
            <a:fillRect/>
          </a:stretch>
        </p:blipFill>
        <p:spPr>
          <a:xfrm>
            <a:off x="685800" y="2151063"/>
            <a:ext cx="3810000" cy="37750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p:txBody>
          <a:bodyPr/>
          <a:lstStyle/>
          <a:p>
            <a:r>
              <a:rPr lang="en-US"/>
              <a:t>Adrenal Glands</a:t>
            </a:r>
          </a:p>
        </p:txBody>
      </p:sp>
      <p:sp>
        <p:nvSpPr>
          <p:cNvPr id="77827" name="Rectangle 3"/>
          <p:cNvSpPr>
            <a:spLocks noGrp="1" noChangeArrowheads="1"/>
          </p:cNvSpPr>
          <p:nvPr>
            <p:ph type="body" sz="half" idx="1"/>
          </p:nvPr>
        </p:nvSpPr>
        <p:spPr>
          <a:xfrm>
            <a:off x="685800" y="1524000"/>
            <a:ext cx="3810000" cy="4572000"/>
          </a:xfrm>
        </p:spPr>
        <p:txBody>
          <a:bodyPr/>
          <a:lstStyle/>
          <a:p>
            <a:r>
              <a:rPr lang="en-US"/>
              <a:t>Become active when angry or frightened.</a:t>
            </a:r>
          </a:p>
          <a:p>
            <a:r>
              <a:rPr lang="en-US"/>
              <a:t>Release epinephrine and norepinephrine (adrenaline)</a:t>
            </a:r>
          </a:p>
          <a:p>
            <a:r>
              <a:rPr lang="en-US"/>
              <a:t>Cortical Steroids</a:t>
            </a:r>
          </a:p>
        </p:txBody>
      </p:sp>
      <p:pic>
        <p:nvPicPr>
          <p:cNvPr id="77831" name="Picture 7" descr="http://training.seer.cancer.gov/module_anatomy/images/illu_adrenal_gland.jpg"/>
          <p:cNvPicPr>
            <a:picLocks noGrp="1" noChangeAspect="1" noChangeArrowheads="1"/>
          </p:cNvPicPr>
          <p:nvPr>
            <p:ph type="clipArt" sz="half" idx="2"/>
          </p:nvPr>
        </p:nvPicPr>
        <p:blipFill>
          <a:blip r:embed="rId2">
            <a:extLst>
              <a:ext uri="{28A0092B-C50C-407E-A947-70E740481C1C}">
                <a14:useLocalDpi xmlns:a14="http://schemas.microsoft.com/office/drawing/2010/main" val="0"/>
              </a:ext>
            </a:extLst>
          </a:blip>
          <a:srcRect/>
          <a:stretch>
            <a:fillRect/>
          </a:stretch>
        </p:blipFill>
        <p:spPr>
          <a:xfrm>
            <a:off x="4733925" y="1981200"/>
            <a:ext cx="363855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ChangeArrowheads="1"/>
          </p:cNvSpPr>
          <p:nvPr>
            <p:ph type="title"/>
          </p:nvPr>
        </p:nvSpPr>
        <p:spPr/>
        <p:txBody>
          <a:bodyPr/>
          <a:lstStyle/>
          <a:p>
            <a:r>
              <a:rPr lang="en-US"/>
              <a:t>Sex Glands</a:t>
            </a:r>
          </a:p>
        </p:txBody>
      </p:sp>
      <p:sp>
        <p:nvSpPr>
          <p:cNvPr id="78852" name="Rectangle 4"/>
          <p:cNvSpPr>
            <a:spLocks noGrp="1" noChangeArrowheads="1"/>
          </p:cNvSpPr>
          <p:nvPr>
            <p:ph type="body" sz="half" idx="2"/>
          </p:nvPr>
        </p:nvSpPr>
        <p:spPr/>
        <p:txBody>
          <a:bodyPr/>
          <a:lstStyle/>
          <a:p>
            <a:r>
              <a:rPr lang="en-US"/>
              <a:t>Testes </a:t>
            </a:r>
          </a:p>
          <a:p>
            <a:r>
              <a:rPr lang="en-US"/>
              <a:t> Ovaries</a:t>
            </a:r>
          </a:p>
          <a:p>
            <a:pPr lvl="1"/>
            <a:r>
              <a:rPr lang="en-US"/>
              <a:t>Produce chemicals that are important throughout life for reproduction and physical development</a:t>
            </a:r>
          </a:p>
          <a:p>
            <a:endParaRPr lang="en-US"/>
          </a:p>
        </p:txBody>
      </p:sp>
      <p:pic>
        <p:nvPicPr>
          <p:cNvPr id="78853" name="Picture 5" descr="C:\Program Files\Microsoft Office\Clipart\standard\stddir1\BD00031_.WMF"/>
          <p:cNvPicPr>
            <a:picLocks noGrp="1" noChangeAspect="1" noChangeArrowheads="1"/>
          </p:cNvPicPr>
          <p:nvPr>
            <p:ph type="clipArt" sz="half" idx="1"/>
          </p:nvPr>
        </p:nvPicPr>
        <p:blipFill>
          <a:blip r:embed="rId2" cstate="print">
            <a:extLst>
              <a:ext uri="{28A0092B-C50C-407E-A947-70E740481C1C}">
                <a14:useLocalDpi xmlns:a14="http://schemas.microsoft.com/office/drawing/2010/main" val="0"/>
              </a:ext>
            </a:extLst>
          </a:blip>
          <a:srcRect/>
          <a:stretch>
            <a:fillRect/>
          </a:stretch>
        </p:blipFill>
        <p:spPr>
          <a:xfrm>
            <a:off x="685800" y="2192338"/>
            <a:ext cx="3810000" cy="3690937"/>
          </a:xfrm>
        </p:spPr>
      </p:pic>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p:txBody>
          <a:bodyPr/>
          <a:lstStyle/>
          <a:p>
            <a:r>
              <a:rPr lang="en-US"/>
              <a:t>Hormones vs. Neurotransmitters</a:t>
            </a:r>
          </a:p>
        </p:txBody>
      </p:sp>
      <p:sp>
        <p:nvSpPr>
          <p:cNvPr id="79875" name="Rectangle 3"/>
          <p:cNvSpPr>
            <a:spLocks noGrp="1" noChangeArrowheads="1"/>
          </p:cNvSpPr>
          <p:nvPr>
            <p:ph type="body" sz="half" idx="1"/>
          </p:nvPr>
        </p:nvSpPr>
        <p:spPr>
          <a:xfrm>
            <a:off x="685800" y="1752600"/>
            <a:ext cx="3810000" cy="4876800"/>
          </a:xfrm>
        </p:spPr>
        <p:txBody>
          <a:bodyPr/>
          <a:lstStyle/>
          <a:p>
            <a:r>
              <a:rPr lang="en-US"/>
              <a:t>Both work to affect the nervous system</a:t>
            </a:r>
          </a:p>
          <a:p>
            <a:r>
              <a:rPr lang="en-US"/>
              <a:t>Neurotransmitters are released right where it needs to work.</a:t>
            </a:r>
          </a:p>
          <a:p>
            <a:r>
              <a:rPr lang="en-US"/>
              <a:t>Hormones are distributed all over the body.</a:t>
            </a:r>
          </a:p>
        </p:txBody>
      </p:sp>
      <p:pic>
        <p:nvPicPr>
          <p:cNvPr id="79877" name="Picture 5" descr="C:\Program Files\Common Files\Microsoft Shared\Clipart\cagcat50\BD06990_.WMF"/>
          <p:cNvPicPr>
            <a:picLocks noGrp="1" noChangeAspect="1" noChangeArrowheads="1"/>
          </p:cNvPicPr>
          <p:nvPr>
            <p:ph type="clipArt" sz="half" idx="2"/>
          </p:nvPr>
        </p:nvPicPr>
        <p:blipFill>
          <a:blip r:embed="rId2" cstate="print">
            <a:extLst>
              <a:ext uri="{28A0092B-C50C-407E-A947-70E740481C1C}">
                <a14:useLocalDpi xmlns:a14="http://schemas.microsoft.com/office/drawing/2010/main" val="0"/>
              </a:ext>
            </a:extLst>
          </a:blip>
          <a:srcRect/>
          <a:stretch>
            <a:fillRect/>
          </a:stretch>
        </p:blipFill>
        <p:spPr>
          <a:xfrm>
            <a:off x="4648200" y="2420938"/>
            <a:ext cx="3810000" cy="3235325"/>
          </a:xfrm>
        </p:spPr>
      </p:pic>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I Can</a:t>
            </a:r>
            <a:endParaRPr lang="en-US" dirty="0"/>
          </a:p>
        </p:txBody>
      </p:sp>
      <p:sp>
        <p:nvSpPr>
          <p:cNvPr id="6" name="Content Placeholder 5"/>
          <p:cNvSpPr>
            <a:spLocks noGrp="1"/>
          </p:cNvSpPr>
          <p:nvPr>
            <p:ph idx="1"/>
          </p:nvPr>
        </p:nvSpPr>
        <p:spPr/>
        <p:txBody>
          <a:bodyPr/>
          <a:lstStyle/>
          <a:p>
            <a:r>
              <a:rPr lang="en-US" smtClean="0"/>
              <a:t>Give examples </a:t>
            </a:r>
            <a:r>
              <a:rPr lang="en-US" dirty="0" smtClean="0"/>
              <a:t>of the effects of heredity and environment on behavior.</a:t>
            </a:r>
          </a:p>
          <a:p>
            <a:r>
              <a:rPr lang="en-US" dirty="0" smtClean="0"/>
              <a:t>Summarize research on the effects of heredity and environment on behavior.</a:t>
            </a:r>
            <a:endParaRPr lang="en-US" dirty="0"/>
          </a:p>
        </p:txBody>
      </p:sp>
    </p:spTree>
    <p:extLst>
      <p:ext uri="{BB962C8B-B14F-4D97-AF65-F5344CB8AC3E}">
        <p14:creationId xmlns:p14="http://schemas.microsoft.com/office/powerpoint/2010/main" val="146553791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title"/>
          </p:nvPr>
        </p:nvSpPr>
        <p:spPr/>
        <p:txBody>
          <a:bodyPr/>
          <a:lstStyle/>
          <a:p>
            <a:r>
              <a:rPr lang="en-US"/>
              <a:t>Heredity and Environment</a:t>
            </a:r>
          </a:p>
        </p:txBody>
      </p:sp>
      <p:sp>
        <p:nvSpPr>
          <p:cNvPr id="80900" name="Rectangle 4"/>
          <p:cNvSpPr>
            <a:spLocks noGrp="1" noChangeArrowheads="1"/>
          </p:cNvSpPr>
          <p:nvPr>
            <p:ph type="body" sz="half" idx="2"/>
          </p:nvPr>
        </p:nvSpPr>
        <p:spPr/>
        <p:txBody>
          <a:bodyPr/>
          <a:lstStyle/>
          <a:p>
            <a:r>
              <a:rPr lang="en-US"/>
              <a:t>Genetic transmission of characteristics</a:t>
            </a:r>
          </a:p>
          <a:p>
            <a:r>
              <a:rPr lang="en-US"/>
              <a:t>Nature = inheritable</a:t>
            </a:r>
          </a:p>
          <a:p>
            <a:r>
              <a:rPr lang="en-US"/>
              <a:t>Nurture = environment</a:t>
            </a:r>
          </a:p>
          <a:p>
            <a:pPr>
              <a:buFont typeface="Wingdings" pitchFamily="2" charset="2"/>
              <a:buNone/>
            </a:pPr>
            <a:endParaRPr lang="en-US"/>
          </a:p>
        </p:txBody>
      </p:sp>
      <p:pic>
        <p:nvPicPr>
          <p:cNvPr id="80901" name="Picture 5" descr="C:\Program Files\Microsoft Office\Clipart\WebArt\BD00385_.GIF"/>
          <p:cNvPicPr>
            <a:picLocks noGrp="1" noChangeAspect="1" noChangeArrowheads="1"/>
          </p:cNvPicPr>
          <p:nvPr>
            <p:ph type="clipArt" sz="half" idx="1"/>
          </p:nvPr>
        </p:nvPicPr>
        <p:blipFill>
          <a:blip r:embed="rId2">
            <a:extLst>
              <a:ext uri="{28A0092B-C50C-407E-A947-70E740481C1C}">
                <a14:useLocalDpi xmlns:a14="http://schemas.microsoft.com/office/drawing/2010/main" val="0"/>
              </a:ext>
            </a:extLst>
          </a:blip>
          <a:srcRect/>
          <a:stretch>
            <a:fillRect/>
          </a:stretch>
        </p:blipFill>
        <p:spPr>
          <a:xfrm>
            <a:off x="685800" y="2165350"/>
            <a:ext cx="3810000" cy="3744913"/>
          </a:xfr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r>
              <a:rPr lang="en-US">
                <a:latin typeface="Comic Sans MS" pitchFamily="66" charset="0"/>
              </a:rPr>
              <a:t>The Nervous System</a:t>
            </a:r>
          </a:p>
        </p:txBody>
      </p:sp>
      <p:sp>
        <p:nvSpPr>
          <p:cNvPr id="31747" name="Rectangle 3"/>
          <p:cNvSpPr>
            <a:spLocks noGrp="1" noChangeArrowheads="1"/>
          </p:cNvSpPr>
          <p:nvPr>
            <p:ph type="body" sz="half" idx="1"/>
          </p:nvPr>
        </p:nvSpPr>
        <p:spPr/>
        <p:txBody>
          <a:bodyPr/>
          <a:lstStyle/>
          <a:p>
            <a:pPr>
              <a:lnSpc>
                <a:spcPct val="90000"/>
              </a:lnSpc>
            </a:pPr>
            <a:r>
              <a:rPr lang="en-US" sz="3200"/>
              <a:t>Central Nervous System</a:t>
            </a:r>
          </a:p>
          <a:p>
            <a:pPr lvl="1">
              <a:lnSpc>
                <a:spcPct val="90000"/>
              </a:lnSpc>
            </a:pPr>
            <a:r>
              <a:rPr lang="en-US" sz="2800"/>
              <a:t>Brain</a:t>
            </a:r>
          </a:p>
          <a:p>
            <a:pPr lvl="1">
              <a:lnSpc>
                <a:spcPct val="90000"/>
              </a:lnSpc>
            </a:pPr>
            <a:r>
              <a:rPr lang="en-US" sz="2800"/>
              <a:t>Spinal Cord</a:t>
            </a:r>
          </a:p>
          <a:p>
            <a:pPr lvl="2">
              <a:lnSpc>
                <a:spcPct val="90000"/>
              </a:lnSpc>
            </a:pPr>
            <a:r>
              <a:rPr lang="en-US" sz="2400"/>
              <a:t>Nerves that run up and down the length of the back and transmit most messages between body and brain</a:t>
            </a:r>
          </a:p>
        </p:txBody>
      </p:sp>
      <p:sp>
        <p:nvSpPr>
          <p:cNvPr id="31748" name="Rectangle 4"/>
          <p:cNvSpPr>
            <a:spLocks noGrp="1" noChangeArrowheads="1"/>
          </p:cNvSpPr>
          <p:nvPr>
            <p:ph type="body" sz="half" idx="2"/>
          </p:nvPr>
        </p:nvSpPr>
        <p:spPr/>
        <p:txBody>
          <a:bodyPr/>
          <a:lstStyle/>
          <a:p>
            <a:pPr>
              <a:lnSpc>
                <a:spcPct val="90000"/>
              </a:lnSpc>
            </a:pPr>
            <a:r>
              <a:rPr lang="en-US"/>
              <a:t>Peripheral Nervous System</a:t>
            </a:r>
          </a:p>
          <a:p>
            <a:pPr lvl="1">
              <a:lnSpc>
                <a:spcPct val="90000"/>
              </a:lnSpc>
            </a:pPr>
            <a:r>
              <a:rPr lang="en-US" sz="2800"/>
              <a:t>Nerves branching out from the spinal cord</a:t>
            </a:r>
          </a:p>
          <a:p>
            <a:pPr lvl="1">
              <a:lnSpc>
                <a:spcPct val="90000"/>
              </a:lnSpc>
            </a:pPr>
            <a:r>
              <a:rPr lang="en-US" sz="2800"/>
              <a:t>Range from the size of a pencil to invisible</a:t>
            </a:r>
          </a:p>
          <a:p>
            <a:pPr lvl="1">
              <a:lnSpc>
                <a:spcPct val="90000"/>
              </a:lnSpc>
            </a:pPr>
            <a:r>
              <a:rPr lang="en-US" sz="2800"/>
              <a:t>Carry messages to and from organs</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title"/>
          </p:nvPr>
        </p:nvSpPr>
        <p:spPr/>
        <p:txBody>
          <a:bodyPr/>
          <a:lstStyle/>
          <a:p>
            <a:r>
              <a:rPr lang="en-US"/>
              <a:t>Genes and Behavior</a:t>
            </a:r>
          </a:p>
        </p:txBody>
      </p:sp>
      <p:sp>
        <p:nvSpPr>
          <p:cNvPr id="81923" name="Rectangle 3"/>
          <p:cNvSpPr>
            <a:spLocks noGrp="1" noChangeArrowheads="1"/>
          </p:cNvSpPr>
          <p:nvPr>
            <p:ph type="body" sz="half" idx="1"/>
          </p:nvPr>
        </p:nvSpPr>
        <p:spPr/>
        <p:txBody>
          <a:bodyPr/>
          <a:lstStyle/>
          <a:p>
            <a:r>
              <a:rPr lang="en-US"/>
              <a:t>One way to see if a trait is inherited or learned is twins.</a:t>
            </a:r>
          </a:p>
          <a:p>
            <a:r>
              <a:rPr lang="en-US"/>
              <a:t>Identical: single egg</a:t>
            </a:r>
          </a:p>
          <a:p>
            <a:r>
              <a:rPr lang="en-US"/>
              <a:t>Fraternal: two eggs</a:t>
            </a:r>
          </a:p>
          <a:p>
            <a:endParaRPr lang="en-US"/>
          </a:p>
        </p:txBody>
      </p:sp>
      <p:pic>
        <p:nvPicPr>
          <p:cNvPr id="81927" name="Picture 7" descr="http://adweek.blogs.com/photos/uncategorized/doublemint.jpg"/>
          <p:cNvPicPr>
            <a:picLocks noGrp="1" noChangeAspect="1" noChangeArrowheads="1"/>
          </p:cNvPicPr>
          <p:nvPr>
            <p:ph type="clipArt" sz="half" idx="2"/>
          </p:nvPr>
        </p:nvPicPr>
        <p:blipFill>
          <a:blip r:embed="rId2">
            <a:extLst>
              <a:ext uri="{28A0092B-C50C-407E-A947-70E740481C1C}">
                <a14:useLocalDpi xmlns:a14="http://schemas.microsoft.com/office/drawing/2010/main" val="0"/>
              </a:ext>
            </a:extLst>
          </a:blip>
          <a:srcRect/>
          <a:stretch>
            <a:fillRect/>
          </a:stretch>
        </p:blipFill>
        <p:spPr>
          <a:xfrm>
            <a:off x="4648200" y="2622550"/>
            <a:ext cx="3810000" cy="28305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ChangeArrowheads="1"/>
          </p:cNvSpPr>
          <p:nvPr>
            <p:ph type="title"/>
          </p:nvPr>
        </p:nvSpPr>
        <p:spPr/>
        <p:txBody>
          <a:bodyPr/>
          <a:lstStyle/>
          <a:p>
            <a:r>
              <a:rPr lang="en-US"/>
              <a:t>Twin Studies</a:t>
            </a:r>
          </a:p>
        </p:txBody>
      </p:sp>
      <p:sp>
        <p:nvSpPr>
          <p:cNvPr id="82948" name="Rectangle 4"/>
          <p:cNvSpPr>
            <a:spLocks noGrp="1" noChangeArrowheads="1"/>
          </p:cNvSpPr>
          <p:nvPr>
            <p:ph type="body" sz="half" idx="2"/>
          </p:nvPr>
        </p:nvSpPr>
        <p:spPr/>
        <p:txBody>
          <a:bodyPr/>
          <a:lstStyle/>
          <a:p>
            <a:r>
              <a:rPr lang="en-US"/>
              <a:t>Study twins separated at birth</a:t>
            </a:r>
          </a:p>
          <a:p>
            <a:r>
              <a:rPr lang="en-US"/>
              <a:t>Different environments</a:t>
            </a:r>
          </a:p>
          <a:p>
            <a:r>
              <a:rPr lang="en-US"/>
              <a:t>Similar behaviors, such as jobs, hobbies, and lives</a:t>
            </a:r>
          </a:p>
        </p:txBody>
      </p:sp>
      <p:pic>
        <p:nvPicPr>
          <p:cNvPr id="82951" name="Picture 7" descr="http://www.abc.net.au/science/news/img/health/twins060705.jpg"/>
          <p:cNvPicPr>
            <a:picLocks noGrp="1" noChangeAspect="1" noChangeArrowheads="1"/>
          </p:cNvPicPr>
          <p:nvPr>
            <p:ph type="clipArt" sz="half" idx="1"/>
          </p:nvPr>
        </p:nvPicPr>
        <p:blipFill>
          <a:blip r:embed="rId2">
            <a:extLst>
              <a:ext uri="{28A0092B-C50C-407E-A947-70E740481C1C}">
                <a14:useLocalDpi xmlns:a14="http://schemas.microsoft.com/office/drawing/2010/main" val="0"/>
              </a:ext>
            </a:extLst>
          </a:blip>
          <a:srcRect/>
          <a:stretch>
            <a:fillRect/>
          </a:stretch>
        </p:blipFill>
        <p:spPr>
          <a:xfrm>
            <a:off x="746125" y="1981200"/>
            <a:ext cx="368935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a:xfrm>
            <a:off x="685800" y="2819400"/>
            <a:ext cx="7772400" cy="1143000"/>
          </a:xfrm>
        </p:spPr>
        <p:txBody>
          <a:bodyPr/>
          <a:lstStyle/>
          <a:p>
            <a:r>
              <a:rPr lang="en-US"/>
              <a:t>End of Unit!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r>
              <a:rPr lang="en-US">
                <a:latin typeface="Comic Sans MS" pitchFamily="66" charset="0"/>
              </a:rPr>
              <a:t>Neurons</a:t>
            </a:r>
          </a:p>
        </p:txBody>
      </p:sp>
      <p:sp>
        <p:nvSpPr>
          <p:cNvPr id="32771" name="Rectangle 3"/>
          <p:cNvSpPr>
            <a:spLocks noGrp="1" noChangeArrowheads="1"/>
          </p:cNvSpPr>
          <p:nvPr>
            <p:ph type="body" sz="half" idx="1"/>
          </p:nvPr>
        </p:nvSpPr>
        <p:spPr/>
        <p:txBody>
          <a:bodyPr/>
          <a:lstStyle/>
          <a:p>
            <a:r>
              <a:rPr lang="en-US"/>
              <a:t>Long, thin cells of nerve tissue that carry messages to and from the brain.</a:t>
            </a:r>
          </a:p>
          <a:p>
            <a:r>
              <a:rPr lang="en-US"/>
              <a:t>Chemical-Electrical signals</a:t>
            </a:r>
          </a:p>
          <a:p>
            <a:r>
              <a:rPr lang="en-US"/>
              <a:t>None or all Firing</a:t>
            </a:r>
          </a:p>
        </p:txBody>
      </p:sp>
      <p:pic>
        <p:nvPicPr>
          <p:cNvPr id="32775" name="Picture 7" descr="C:\Program Files\Microsoft Office\Clipart\standard\stddir2\BD08041_.WMF"/>
          <p:cNvPicPr>
            <a:picLocks noGrp="1" noChangeAspect="1" noChangeArrowheads="1"/>
          </p:cNvPicPr>
          <p:nvPr>
            <p:ph type="clipArt" sz="half" idx="2"/>
          </p:nvPr>
        </p:nvPicPr>
        <p:blipFill>
          <a:blip r:embed="rId2" cstate="print">
            <a:extLst>
              <a:ext uri="{28A0092B-C50C-407E-A947-70E740481C1C}">
                <a14:useLocalDpi xmlns:a14="http://schemas.microsoft.com/office/drawing/2010/main" val="0"/>
              </a:ext>
            </a:extLst>
          </a:blip>
          <a:srcRect/>
          <a:stretch>
            <a:fillRect/>
          </a:stretch>
        </p:blipFill>
        <p:spPr>
          <a:xfrm>
            <a:off x="4795838" y="1981200"/>
            <a:ext cx="3513137" cy="4114800"/>
          </a:xfr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r>
              <a:rPr lang="en-US">
                <a:latin typeface="Comic Sans MS" pitchFamily="66" charset="0"/>
              </a:rPr>
              <a:t>Neurons</a:t>
            </a:r>
          </a:p>
        </p:txBody>
      </p:sp>
      <p:sp>
        <p:nvSpPr>
          <p:cNvPr id="33796" name="Rectangle 4"/>
          <p:cNvSpPr>
            <a:spLocks noGrp="1" noChangeArrowheads="1"/>
          </p:cNvSpPr>
          <p:nvPr>
            <p:ph type="body" sz="half" idx="2"/>
          </p:nvPr>
        </p:nvSpPr>
        <p:spPr>
          <a:xfrm>
            <a:off x="4648200" y="1676400"/>
            <a:ext cx="3810000" cy="4800600"/>
          </a:xfrm>
        </p:spPr>
        <p:txBody>
          <a:bodyPr/>
          <a:lstStyle/>
          <a:p>
            <a:pPr>
              <a:lnSpc>
                <a:spcPct val="90000"/>
              </a:lnSpc>
            </a:pPr>
            <a:r>
              <a:rPr lang="en-US"/>
              <a:t>Three basic parts</a:t>
            </a:r>
          </a:p>
          <a:p>
            <a:pPr lvl="1">
              <a:lnSpc>
                <a:spcPct val="90000"/>
              </a:lnSpc>
            </a:pPr>
            <a:r>
              <a:rPr lang="en-US"/>
              <a:t>Cell body</a:t>
            </a:r>
          </a:p>
          <a:p>
            <a:pPr lvl="2">
              <a:lnSpc>
                <a:spcPct val="90000"/>
              </a:lnSpc>
            </a:pPr>
            <a:r>
              <a:rPr lang="en-US"/>
              <a:t>Nucleus, produces energy for fuel</a:t>
            </a:r>
          </a:p>
          <a:p>
            <a:pPr lvl="1">
              <a:lnSpc>
                <a:spcPct val="90000"/>
              </a:lnSpc>
            </a:pPr>
            <a:r>
              <a:rPr lang="en-US"/>
              <a:t>Dendrites</a:t>
            </a:r>
          </a:p>
          <a:p>
            <a:pPr lvl="2">
              <a:lnSpc>
                <a:spcPct val="90000"/>
              </a:lnSpc>
            </a:pPr>
            <a:r>
              <a:rPr lang="en-US"/>
              <a:t>Stick out from cell body</a:t>
            </a:r>
          </a:p>
          <a:p>
            <a:pPr lvl="2">
              <a:lnSpc>
                <a:spcPct val="90000"/>
              </a:lnSpc>
            </a:pPr>
            <a:r>
              <a:rPr lang="en-US"/>
              <a:t>Receive messages</a:t>
            </a:r>
          </a:p>
          <a:p>
            <a:pPr lvl="1">
              <a:lnSpc>
                <a:spcPct val="90000"/>
              </a:lnSpc>
            </a:pPr>
            <a:r>
              <a:rPr lang="en-US"/>
              <a:t>Axon</a:t>
            </a:r>
          </a:p>
          <a:p>
            <a:pPr lvl="2">
              <a:lnSpc>
                <a:spcPct val="90000"/>
              </a:lnSpc>
            </a:pPr>
            <a:r>
              <a:rPr lang="en-US"/>
              <a:t>Carry messages away toward next neuron</a:t>
            </a:r>
          </a:p>
        </p:txBody>
      </p:sp>
      <p:pic>
        <p:nvPicPr>
          <p:cNvPr id="33805" name="Picture 13" descr="http://www.ship.edu/~cgboeree/neuron.gif"/>
          <p:cNvPicPr>
            <a:picLocks noGrp="1" noChangeAspect="1" noChangeArrowheads="1"/>
          </p:cNvPicPr>
          <p:nvPr>
            <p:ph type="clipArt" sz="half" idx="1"/>
          </p:nvPr>
        </p:nvPicPr>
        <p:blipFill>
          <a:blip r:embed="rId2">
            <a:extLst>
              <a:ext uri="{28A0092B-C50C-407E-A947-70E740481C1C}">
                <a14:useLocalDpi xmlns:a14="http://schemas.microsoft.com/office/drawing/2010/main" val="0"/>
              </a:ext>
            </a:extLst>
          </a:blip>
          <a:srcRect/>
          <a:stretch>
            <a:fillRect/>
          </a:stretch>
        </p:blipFill>
        <p:spPr>
          <a:xfrm>
            <a:off x="0" y="2319338"/>
            <a:ext cx="4876800" cy="34829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r>
              <a:rPr lang="en-US">
                <a:latin typeface="Comic Sans MS" pitchFamily="66" charset="0"/>
              </a:rPr>
              <a:t>Neurons</a:t>
            </a:r>
          </a:p>
        </p:txBody>
      </p:sp>
      <p:sp>
        <p:nvSpPr>
          <p:cNvPr id="34819" name="Rectangle 3"/>
          <p:cNvSpPr>
            <a:spLocks noGrp="1" noChangeArrowheads="1"/>
          </p:cNvSpPr>
          <p:nvPr>
            <p:ph type="body" sz="half" idx="1"/>
          </p:nvPr>
        </p:nvSpPr>
        <p:spPr>
          <a:xfrm>
            <a:off x="685800" y="1524000"/>
            <a:ext cx="3810000" cy="4572000"/>
          </a:xfrm>
        </p:spPr>
        <p:txBody>
          <a:bodyPr/>
          <a:lstStyle/>
          <a:p>
            <a:pPr>
              <a:lnSpc>
                <a:spcPct val="90000"/>
              </a:lnSpc>
            </a:pPr>
            <a:r>
              <a:rPr lang="en-US"/>
              <a:t>Other parts of neurons</a:t>
            </a:r>
          </a:p>
          <a:p>
            <a:pPr lvl="1">
              <a:lnSpc>
                <a:spcPct val="90000"/>
              </a:lnSpc>
            </a:pPr>
            <a:r>
              <a:rPr lang="en-US"/>
              <a:t>Myelin sheath</a:t>
            </a:r>
          </a:p>
          <a:p>
            <a:pPr lvl="2">
              <a:lnSpc>
                <a:spcPct val="90000"/>
              </a:lnSpc>
            </a:pPr>
            <a:r>
              <a:rPr lang="en-US"/>
              <a:t>Insulates and protects axons</a:t>
            </a:r>
          </a:p>
          <a:p>
            <a:pPr lvl="2">
              <a:lnSpc>
                <a:spcPct val="90000"/>
              </a:lnSpc>
            </a:pPr>
            <a:r>
              <a:rPr lang="en-US"/>
              <a:t>Missing or hurt causes MS</a:t>
            </a:r>
          </a:p>
          <a:p>
            <a:pPr lvl="1">
              <a:lnSpc>
                <a:spcPct val="90000"/>
              </a:lnSpc>
            </a:pPr>
            <a:r>
              <a:rPr lang="en-US"/>
              <a:t>Synapse</a:t>
            </a:r>
          </a:p>
          <a:p>
            <a:pPr lvl="2">
              <a:lnSpc>
                <a:spcPct val="90000"/>
              </a:lnSpc>
            </a:pPr>
            <a:r>
              <a:rPr lang="en-US"/>
              <a:t>Space between neurons</a:t>
            </a:r>
          </a:p>
          <a:p>
            <a:pPr lvl="2">
              <a:lnSpc>
                <a:spcPct val="90000"/>
              </a:lnSpc>
            </a:pPr>
            <a:r>
              <a:rPr lang="en-US"/>
              <a:t>neurotransmitters</a:t>
            </a:r>
          </a:p>
          <a:p>
            <a:pPr lvl="1">
              <a:lnSpc>
                <a:spcPct val="90000"/>
              </a:lnSpc>
            </a:pPr>
            <a:endParaRPr lang="en-US"/>
          </a:p>
          <a:p>
            <a:pPr lvl="1">
              <a:lnSpc>
                <a:spcPct val="90000"/>
              </a:lnSpc>
            </a:pPr>
            <a:endParaRPr lang="en-US"/>
          </a:p>
        </p:txBody>
      </p:sp>
      <p:pic>
        <p:nvPicPr>
          <p:cNvPr id="34823" name="Picture 7" descr="http://www.txtwriter.com/Backgrounders/Drugaddiction/synapse.jpg"/>
          <p:cNvPicPr>
            <a:picLocks noGrp="1" noChangeAspect="1" noChangeArrowheads="1"/>
          </p:cNvPicPr>
          <p:nvPr>
            <p:ph type="clipArt" sz="half" idx="2"/>
          </p:nvPr>
        </p:nvPicPr>
        <p:blipFill>
          <a:blip r:embed="rId2">
            <a:extLst>
              <a:ext uri="{28A0092B-C50C-407E-A947-70E740481C1C}">
                <a14:useLocalDpi xmlns:a14="http://schemas.microsoft.com/office/drawing/2010/main" val="0"/>
              </a:ext>
            </a:extLst>
          </a:blip>
          <a:srcRect/>
          <a:stretch>
            <a:fillRect/>
          </a:stretch>
        </p:blipFill>
        <p:spPr>
          <a:xfrm>
            <a:off x="4648200" y="2976563"/>
            <a:ext cx="3810000" cy="21240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r>
              <a:rPr lang="en-US">
                <a:latin typeface="Comic Sans MS" pitchFamily="66" charset="0"/>
              </a:rPr>
              <a:t>Neurotransmitters</a:t>
            </a:r>
          </a:p>
        </p:txBody>
      </p:sp>
      <p:sp>
        <p:nvSpPr>
          <p:cNvPr id="35844" name="Rectangle 4"/>
          <p:cNvSpPr>
            <a:spLocks noGrp="1" noChangeArrowheads="1"/>
          </p:cNvSpPr>
          <p:nvPr>
            <p:ph type="body" sz="half" idx="2"/>
          </p:nvPr>
        </p:nvSpPr>
        <p:spPr/>
        <p:txBody>
          <a:bodyPr/>
          <a:lstStyle/>
          <a:p>
            <a:r>
              <a:rPr lang="en-US"/>
              <a:t>Chemicals released by neurons, and determine the rate at which other neurons fire</a:t>
            </a:r>
          </a:p>
          <a:p>
            <a:r>
              <a:rPr lang="en-US"/>
              <a:t>“Open locks” or inhibit response</a:t>
            </a:r>
          </a:p>
        </p:txBody>
      </p:sp>
      <p:pic>
        <p:nvPicPr>
          <p:cNvPr id="35847" name="Picture 7" descr="http://homepage.psy.utexas.edu/homepage/Class/Psy301/Pennebaker/DailyOutlines/Sept01%20Stress/synapse.gif"/>
          <p:cNvPicPr>
            <a:picLocks noGrp="1" noChangeAspect="1" noChangeArrowheads="1"/>
          </p:cNvPicPr>
          <p:nvPr>
            <p:ph type="clipArt" sz="half" idx="1"/>
          </p:nvPr>
        </p:nvPicPr>
        <p:blipFill>
          <a:blip r:embed="rId2">
            <a:extLst>
              <a:ext uri="{28A0092B-C50C-407E-A947-70E740481C1C}">
                <a14:useLocalDpi xmlns:a14="http://schemas.microsoft.com/office/drawing/2010/main" val="0"/>
              </a:ext>
            </a:extLst>
          </a:blip>
          <a:srcRect/>
          <a:stretch>
            <a:fillRect/>
          </a:stretch>
        </p:blipFill>
        <p:spPr>
          <a:xfrm>
            <a:off x="381000" y="1905000"/>
            <a:ext cx="41148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sld>
</file>

<file path=ppt/theme/theme1.xml><?xml version="1.0" encoding="utf-8"?>
<a:theme xmlns:a="http://schemas.openxmlformats.org/drawingml/2006/main" name="Soaring">
  <a:themeElements>
    <a:clrScheme name="Soaring 1">
      <a:dk1>
        <a:srgbClr val="000000"/>
      </a:dk1>
      <a:lt1>
        <a:srgbClr val="FFFFFF"/>
      </a:lt1>
      <a:dk2>
        <a:srgbClr val="0000FF"/>
      </a:dk2>
      <a:lt2>
        <a:srgbClr val="FFCC66"/>
      </a:lt2>
      <a:accent1>
        <a:srgbClr val="00FFFF"/>
      </a:accent1>
      <a:accent2>
        <a:srgbClr val="3366FF"/>
      </a:accent2>
      <a:accent3>
        <a:srgbClr val="AAAAFF"/>
      </a:accent3>
      <a:accent4>
        <a:srgbClr val="DADADA"/>
      </a:accent4>
      <a:accent5>
        <a:srgbClr val="AAFFFF"/>
      </a:accent5>
      <a:accent6>
        <a:srgbClr val="2D5CE7"/>
      </a:accent6>
      <a:hlink>
        <a:srgbClr val="FF0033"/>
      </a:hlink>
      <a:folHlink>
        <a:srgbClr val="FFFF00"/>
      </a:folHlink>
    </a:clrScheme>
    <a:fontScheme name="Soaring">
      <a:majorFont>
        <a:latin typeface="Arial"/>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Soaring 1">
        <a:dk1>
          <a:srgbClr val="000000"/>
        </a:dk1>
        <a:lt1>
          <a:srgbClr val="FFFFFF"/>
        </a:lt1>
        <a:dk2>
          <a:srgbClr val="0000FF"/>
        </a:dk2>
        <a:lt2>
          <a:srgbClr val="FFCC66"/>
        </a:lt2>
        <a:accent1>
          <a:srgbClr val="00FFFF"/>
        </a:accent1>
        <a:accent2>
          <a:srgbClr val="3366FF"/>
        </a:accent2>
        <a:accent3>
          <a:srgbClr val="AAAAFF"/>
        </a:accent3>
        <a:accent4>
          <a:srgbClr val="DADADA"/>
        </a:accent4>
        <a:accent5>
          <a:srgbClr val="AAFFFF"/>
        </a:accent5>
        <a:accent6>
          <a:srgbClr val="2D5CE7"/>
        </a:accent6>
        <a:hlink>
          <a:srgbClr val="FF0033"/>
        </a:hlink>
        <a:folHlink>
          <a:srgbClr val="FFFF00"/>
        </a:folHlink>
      </a:clrScheme>
      <a:clrMap bg1="dk2" tx1="lt1" bg2="dk1" tx2="lt2" accent1="accent1" accent2="accent2" accent3="accent3" accent4="accent4" accent5="accent5" accent6="accent6" hlink="hlink" folHlink="folHlink"/>
    </a:extraClrScheme>
    <a:extraClrScheme>
      <a:clrScheme name="Soaring 2">
        <a:dk1>
          <a:srgbClr val="000000"/>
        </a:dk1>
        <a:lt1>
          <a:srgbClr val="FFFFFF"/>
        </a:lt1>
        <a:dk2>
          <a:srgbClr val="000000"/>
        </a:dk2>
        <a:lt2>
          <a:srgbClr val="CCECFF"/>
        </a:lt2>
        <a:accent1>
          <a:srgbClr val="6699FF"/>
        </a:accent1>
        <a:accent2>
          <a:srgbClr val="66CCFF"/>
        </a:accent2>
        <a:accent3>
          <a:srgbClr val="FFFFFF"/>
        </a:accent3>
        <a:accent4>
          <a:srgbClr val="000000"/>
        </a:accent4>
        <a:accent5>
          <a:srgbClr val="B8CAFF"/>
        </a:accent5>
        <a:accent6>
          <a:srgbClr val="5CB9E7"/>
        </a:accent6>
        <a:hlink>
          <a:srgbClr val="CC99FF"/>
        </a:hlink>
        <a:folHlink>
          <a:srgbClr val="00CCCC"/>
        </a:folHlink>
      </a:clrScheme>
      <a:clrMap bg1="lt1" tx1="dk1" bg2="lt2" tx2="dk2" accent1="accent1" accent2="accent2" accent3="accent3" accent4="accent4" accent5="accent5" accent6="accent6" hlink="hlink" folHlink="folHlink"/>
    </a:extraClrScheme>
    <a:extraClrScheme>
      <a:clrScheme name="Soaring 3">
        <a:dk1>
          <a:srgbClr val="000000"/>
        </a:dk1>
        <a:lt1>
          <a:srgbClr val="FFFFFF"/>
        </a:lt1>
        <a:dk2>
          <a:srgbClr val="000000"/>
        </a:dk2>
        <a:lt2>
          <a:srgbClr val="FFFFFF"/>
        </a:lt2>
        <a:accent1>
          <a:srgbClr val="CBCBCB"/>
        </a:accent1>
        <a:accent2>
          <a:srgbClr val="EAEAEA"/>
        </a:accent2>
        <a:accent3>
          <a:srgbClr val="FFFFFF"/>
        </a:accent3>
        <a:accent4>
          <a:srgbClr val="000000"/>
        </a:accent4>
        <a:accent5>
          <a:srgbClr val="E2E2E2"/>
        </a:accent5>
        <a:accent6>
          <a:srgbClr val="D4D4D4"/>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Soaring 4">
        <a:dk1>
          <a:srgbClr val="000000"/>
        </a:dk1>
        <a:lt1>
          <a:srgbClr val="FFFFFF"/>
        </a:lt1>
        <a:dk2>
          <a:srgbClr val="008080"/>
        </a:dk2>
        <a:lt2>
          <a:srgbClr val="FFCC66"/>
        </a:lt2>
        <a:accent1>
          <a:srgbClr val="0099CC"/>
        </a:accent1>
        <a:accent2>
          <a:srgbClr val="009999"/>
        </a:accent2>
        <a:accent3>
          <a:srgbClr val="AAC0C0"/>
        </a:accent3>
        <a:accent4>
          <a:srgbClr val="DADADA"/>
        </a:accent4>
        <a:accent5>
          <a:srgbClr val="AACAE2"/>
        </a:accent5>
        <a:accent6>
          <a:srgbClr val="008A8A"/>
        </a:accent6>
        <a:hlink>
          <a:srgbClr val="6600CC"/>
        </a:hlink>
        <a:folHlink>
          <a:srgbClr val="FFFF00"/>
        </a:folHlink>
      </a:clrScheme>
      <a:clrMap bg1="dk2" tx1="lt1" bg2="dk1" tx2="lt2" accent1="accent1" accent2="accent2" accent3="accent3" accent4="accent4" accent5="accent5" accent6="accent6" hlink="hlink" folHlink="folHlink"/>
    </a:extraClrScheme>
    <a:extraClrScheme>
      <a:clrScheme name="Soaring 5">
        <a:dk1>
          <a:srgbClr val="000000"/>
        </a:dk1>
        <a:lt1>
          <a:srgbClr val="FFFFFF"/>
        </a:lt1>
        <a:dk2>
          <a:srgbClr val="993300"/>
        </a:dk2>
        <a:lt2>
          <a:srgbClr val="FFCC66"/>
        </a:lt2>
        <a:accent1>
          <a:srgbClr val="FF6633"/>
        </a:accent1>
        <a:accent2>
          <a:srgbClr val="CC6600"/>
        </a:accent2>
        <a:accent3>
          <a:srgbClr val="CAADAA"/>
        </a:accent3>
        <a:accent4>
          <a:srgbClr val="DADADA"/>
        </a:accent4>
        <a:accent5>
          <a:srgbClr val="FFB8AD"/>
        </a:accent5>
        <a:accent6>
          <a:srgbClr val="B95C00"/>
        </a:accent6>
        <a:hlink>
          <a:srgbClr val="CC0000"/>
        </a:hlink>
        <a:folHlink>
          <a:srgbClr val="FFFF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Designs\Soaring.pot</Template>
  <TotalTime>432</TotalTime>
  <Words>1213</Words>
  <Application>Microsoft Office PowerPoint</Application>
  <PresentationFormat>On-screen Show (4:3)</PresentationFormat>
  <Paragraphs>250</Paragraphs>
  <Slides>52</Slides>
  <Notes>0</Notes>
  <HiddenSlides>0</HiddenSlides>
  <MMClips>0</MMClips>
  <ScaleCrop>false</ScaleCrop>
  <HeadingPairs>
    <vt:vector size="4" baseType="variant">
      <vt:variant>
        <vt:lpstr>Theme</vt:lpstr>
      </vt:variant>
      <vt:variant>
        <vt:i4>1</vt:i4>
      </vt:variant>
      <vt:variant>
        <vt:lpstr>Slide Titles</vt:lpstr>
      </vt:variant>
      <vt:variant>
        <vt:i4>52</vt:i4>
      </vt:variant>
    </vt:vector>
  </HeadingPairs>
  <TitlesOfParts>
    <vt:vector size="53" baseType="lpstr">
      <vt:lpstr>Soaring</vt:lpstr>
      <vt:lpstr>BODY AND BEHAVIOR</vt:lpstr>
      <vt:lpstr>I Can</vt:lpstr>
      <vt:lpstr>THE NERVOUS SYSTEM</vt:lpstr>
      <vt:lpstr>THE NERVOUS SYSTEM</vt:lpstr>
      <vt:lpstr>The Nervous System</vt:lpstr>
      <vt:lpstr>Neurons</vt:lpstr>
      <vt:lpstr>Neurons</vt:lpstr>
      <vt:lpstr>Neurons</vt:lpstr>
      <vt:lpstr>Neurotransmitters</vt:lpstr>
      <vt:lpstr>Neurotransmitters</vt:lpstr>
      <vt:lpstr>Voluntary and Involuntary Activities</vt:lpstr>
      <vt:lpstr>Voluntary and Involuntary Activities</vt:lpstr>
      <vt:lpstr>Sympathetic Nervous System</vt:lpstr>
      <vt:lpstr>Parasympathetic Nervous System</vt:lpstr>
      <vt:lpstr>Autonomic Nervous System helps us because we don’t have to think every time our body needs some basic maintenance.  Things like digestion, sweating, and breathing are all taken care of automatically.</vt:lpstr>
      <vt:lpstr>I Can</vt:lpstr>
      <vt:lpstr>The Brain</vt:lpstr>
      <vt:lpstr>The Hindbrain</vt:lpstr>
      <vt:lpstr>The Hindbrain</vt:lpstr>
      <vt:lpstr>The Midbrain</vt:lpstr>
      <vt:lpstr>The Forebrain</vt:lpstr>
      <vt:lpstr>The Forebrain</vt:lpstr>
      <vt:lpstr>The Forebrain</vt:lpstr>
      <vt:lpstr>The Cerebrum</vt:lpstr>
      <vt:lpstr>The lobes of the Brain</vt:lpstr>
      <vt:lpstr>The lobes</vt:lpstr>
      <vt:lpstr>Righty or Lefty?</vt:lpstr>
      <vt:lpstr>The Left Side</vt:lpstr>
      <vt:lpstr>The Right Side</vt:lpstr>
      <vt:lpstr>Working together</vt:lpstr>
      <vt:lpstr>Studying the Brain</vt:lpstr>
      <vt:lpstr>Recording</vt:lpstr>
      <vt:lpstr>Stimulation</vt:lpstr>
      <vt:lpstr>Lesions</vt:lpstr>
      <vt:lpstr>Accidents</vt:lpstr>
      <vt:lpstr>Images</vt:lpstr>
      <vt:lpstr>Images</vt:lpstr>
      <vt:lpstr>Images</vt:lpstr>
      <vt:lpstr>I Can</vt:lpstr>
      <vt:lpstr>The Endocrine System</vt:lpstr>
      <vt:lpstr>Hormones</vt:lpstr>
      <vt:lpstr>Hormones</vt:lpstr>
      <vt:lpstr>Pituitary Gland</vt:lpstr>
      <vt:lpstr>Thyroid Gland</vt:lpstr>
      <vt:lpstr>Adrenal Glands</vt:lpstr>
      <vt:lpstr>Sex Glands</vt:lpstr>
      <vt:lpstr>Hormones vs. Neurotransmitters</vt:lpstr>
      <vt:lpstr>I Can</vt:lpstr>
      <vt:lpstr>Heredity and Environment</vt:lpstr>
      <vt:lpstr>Genes and Behavior</vt:lpstr>
      <vt:lpstr>Twin Studies</vt:lpstr>
      <vt:lpstr>End of Unit!</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BODY AND BEHAVIOR</dc:title>
  <dc:creator>Administrator</dc:creator>
  <cp:lastModifiedBy>Kerry Krzymicki</cp:lastModifiedBy>
  <cp:revision>15</cp:revision>
  <cp:lastPrinted>1601-01-01T00:00:00Z</cp:lastPrinted>
  <dcterms:created xsi:type="dcterms:W3CDTF">2006-02-06T18:58:54Z</dcterms:created>
  <dcterms:modified xsi:type="dcterms:W3CDTF">2013-09-14T14:09:00Z</dcterms:modified>
</cp:coreProperties>
</file>