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92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chemeClr val="tx1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4823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5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837" name="Rectangle 21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9A75DA-9CE7-436C-951A-21A9DDBB5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82E14-601D-4941-9A99-435849900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0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90AC7-FDC7-4DB3-B116-50A2270212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3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C90936-5690-4E72-9995-BA6A1F4ACE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87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B4348F-8147-44A6-BA6C-E49AE9AB5B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4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BC550D-E6BC-4787-8FB3-CDF180BE4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58545-23A1-4B57-83D5-4FF591A787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4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59D70-AD97-4CAF-947B-E8D786D5D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1428C-7F04-4A09-9C79-8BE4A6046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D757E-9696-4783-9614-7F72528306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1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E8991-ED8D-4AE9-8008-A08703B286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8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6DA99-73B7-4BAB-83A1-701DF1F3D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5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0D784-0551-4EC4-A8AC-C1BBFF7EB4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0AAD0-238A-469B-B7D1-B6F3A061FD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1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1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1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382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382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BE6D67-CE9D-47D8-A70D-84C7F043A84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/>
              <a:t>INTRODUCTION TO PSYCHOLOGY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Fall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PREDICTION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ACCUMULATED KNOWLEDGE TO GUESS WHAT ORGANISMS WILL THINK, FEEL OR DO.</a:t>
            </a:r>
          </a:p>
          <a:p>
            <a:r>
              <a:rPr lang="en-US"/>
              <a:t>BY LOOKING AT PAST BEHAVIORS, SCIENTISTS CAN PREDICT FUTURE BEHAVIORS.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INFLUENCE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/>
              <a:t>TWO TYPES OF WAYS SCIENTISTS TRY TO INFLUENCE BEHAVIOR</a:t>
            </a:r>
          </a:p>
          <a:p>
            <a:pPr lvl="1"/>
            <a:r>
              <a:rPr lang="en-US"/>
              <a:t>RESEARCH, OR </a:t>
            </a:r>
            <a:r>
              <a:rPr lang="en-US" b="1"/>
              <a:t>BASIC SCIENCE</a:t>
            </a:r>
          </a:p>
          <a:p>
            <a:pPr lvl="1"/>
            <a:r>
              <a:rPr lang="en-US"/>
              <a:t>SOLVING IMMEDIATE PROBLEMS, OR </a:t>
            </a:r>
            <a:r>
              <a:rPr lang="en-US" b="1"/>
              <a:t>APPLIED SCIENCE</a:t>
            </a:r>
            <a:endParaRPr lang="en-US"/>
          </a:p>
          <a:p>
            <a:pPr lvl="1">
              <a:buFontTx/>
              <a:buNone/>
            </a:pPr>
            <a:r>
              <a:rPr lang="en-US" i="1"/>
              <a:t>THE DIFFERENCE IS BASIC SCIENCE MAY NOT TRY TO CORRECT SOMETHING THAT THEY FIND WRONG OR LACKING IN A STUDY.  APPLIED SCIENCE WILL TRY TO COME UP WITH A SOLUTION.</a:t>
            </a: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dirty="0"/>
              <a:t> I can explain important trends in the history of psychology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1600" dirty="0" smtClean="0"/>
          </a:p>
          <a:p>
            <a:r>
              <a:rPr lang="en-US" dirty="0" smtClean="0"/>
              <a:t>I </a:t>
            </a:r>
            <a:r>
              <a:rPr lang="en-US" dirty="0"/>
              <a:t>can identify various approaches to the study of psychology. </a:t>
            </a:r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/>
              <a:t> I can explain the work of a psychologist. 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I </a:t>
            </a:r>
            <a:r>
              <a:rPr lang="en-US" dirty="0"/>
              <a:t>can summarize the careers and specialized fields in psychology.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89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THE BASIS OF PSYCHOLOGY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FACTS BASED ON DATA</a:t>
            </a:r>
          </a:p>
          <a:p>
            <a:r>
              <a:rPr lang="en-US" sz="2800"/>
              <a:t>USE THE SCIENTIFIC METHOD</a:t>
            </a:r>
          </a:p>
          <a:p>
            <a:r>
              <a:rPr lang="en-US" sz="2800"/>
              <a:t>NOT ALL QUESTIONS CAN BE ANSWERED</a:t>
            </a:r>
          </a:p>
        </p:txBody>
      </p:sp>
      <p:pic>
        <p:nvPicPr>
          <p:cNvPr id="80903" name="Picture 7" descr="C:\Program Files\Microsoft Office\Clipart\standard\stddir3\HM00378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51075"/>
            <a:ext cx="3810000" cy="31924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ORIGINS OF PSYCHOLOGY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600" u="sng"/>
              <a:t>PHRENOLOGY</a:t>
            </a:r>
          </a:p>
          <a:p>
            <a:r>
              <a:rPr lang="en-US" sz="3600" u="sng"/>
              <a:t>DUALISM</a:t>
            </a:r>
            <a:r>
              <a:rPr lang="en-US" sz="3600"/>
              <a:t>- SEPARATE MIND AND BODY</a:t>
            </a:r>
          </a:p>
          <a:p>
            <a:r>
              <a:rPr lang="en-US" sz="3600"/>
              <a:t>MODERN SCIENCE</a:t>
            </a:r>
          </a:p>
          <a:p>
            <a:endParaRPr lang="en-US" sz="3600"/>
          </a:p>
        </p:txBody>
      </p:sp>
      <p:pic>
        <p:nvPicPr>
          <p:cNvPr id="81925" name="Picture 5" descr="C:\Program Files\Common Files\Microsoft Shared\Clipart\cagcat50\BD0666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95513"/>
            <a:ext cx="3810000" cy="33051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HISTORICAL APPROACHES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u="sng"/>
              <a:t>STRUCTURALISM</a:t>
            </a:r>
            <a:r>
              <a:rPr lang="en-US" sz="3600"/>
              <a:t> – WILHELM WUNDT 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STUDIES THE BASIC ELEMENTS THAT MAKE UP CONSCIOUS MENTAL EXPERIENCES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USES INTROSPECTION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IMPORTANT B/C HE USED SYSTEMATIC APPROACH.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HISTORICAL APPROACHES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u="sng"/>
              <a:t>FUNCTIONALISM</a:t>
            </a:r>
            <a:r>
              <a:rPr lang="en-US"/>
              <a:t> – WILLIAM JAMES (FATHER OF PSYCHOLOGY)</a:t>
            </a:r>
          </a:p>
          <a:p>
            <a:pPr lvl="1"/>
            <a:r>
              <a:rPr lang="en-US"/>
              <a:t>WROTE FIRST PSYCH TEXT</a:t>
            </a:r>
          </a:p>
          <a:p>
            <a:pPr lvl="1"/>
            <a:r>
              <a:rPr lang="en-US"/>
              <a:t>STUDY HOW ANIMALS AND PEOPLE ADAPT TO THER ENVIRONMENT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HISTORICAL APPROACHES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INHERITABLE TRAITS</a:t>
            </a:r>
            <a:r>
              <a:rPr lang="en-US"/>
              <a:t> – SIR FRANCIS GALTON</a:t>
            </a:r>
          </a:p>
          <a:p>
            <a:pPr lvl="1"/>
            <a:r>
              <a:rPr lang="en-US"/>
              <a:t>DOES HEREDITY INFLUENCE A PERSON’S CHARACTER &amp; BEHAVIOR?</a:t>
            </a:r>
          </a:p>
          <a:p>
            <a:pPr lvl="1"/>
            <a:r>
              <a:rPr lang="en-US"/>
              <a:t>“GREATNESS RUNS IN FAMILIES”</a:t>
            </a:r>
          </a:p>
          <a:p>
            <a:pPr lvl="1"/>
            <a:r>
              <a:rPr lang="en-US"/>
              <a:t>RAISED QUESTION OF NATURE VS. NURTURE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HISTORICAL APPROACHES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GESTALT</a:t>
            </a:r>
            <a:r>
              <a:rPr lang="en-US"/>
              <a:t> – WERTHEIMER, KOHLER AND KOFFKA</a:t>
            </a:r>
          </a:p>
          <a:p>
            <a:pPr lvl="1"/>
            <a:r>
              <a:rPr lang="en-US"/>
              <a:t>DISAGREED WITH STRUCTURALISM AND BEHAVIORISM</a:t>
            </a:r>
          </a:p>
          <a:p>
            <a:pPr lvl="1"/>
            <a:r>
              <a:rPr lang="en-US"/>
              <a:t>A WHOLE IS THE SUM OF ITS PARTS</a:t>
            </a:r>
          </a:p>
          <a:p>
            <a:pPr lvl="1"/>
            <a:r>
              <a:rPr lang="en-US"/>
              <a:t>GESTALT MEANS “ WHOLE PATTERN” IN GERMAN</a:t>
            </a:r>
            <a:endParaRPr lang="en-US" u="sn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CONTEMPORARY APPROACHES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PSYCHOANALYTIC</a:t>
            </a:r>
            <a:r>
              <a:rPr lang="en-US"/>
              <a:t> – SIGMUND FREUD</a:t>
            </a:r>
          </a:p>
          <a:p>
            <a:pPr lvl="1"/>
            <a:r>
              <a:rPr lang="en-US"/>
              <a:t>UNCONSCIOUS MIND - CONSCIOUS THOUGHT IS THE “TIP OF THE ICEBERG”</a:t>
            </a:r>
          </a:p>
          <a:p>
            <a:pPr lvl="1"/>
            <a:r>
              <a:rPr lang="en-US"/>
              <a:t>PRIMITIVE BIOLOGICAL URGES</a:t>
            </a:r>
          </a:p>
          <a:p>
            <a:pPr lvl="1"/>
            <a:r>
              <a:rPr lang="en-US"/>
              <a:t>FREE ASSOCIATION - REVEALED</a:t>
            </a:r>
          </a:p>
          <a:p>
            <a:pPr lvl="1"/>
            <a:r>
              <a:rPr lang="en-US"/>
              <a:t>PSYCHOANALYST – INTERPRETED</a:t>
            </a:r>
          </a:p>
          <a:p>
            <a:pPr lvl="1"/>
            <a:r>
              <a:rPr lang="en-US"/>
              <a:t>DREAM ANALYSIS – MOST PRIMITIVE</a:t>
            </a:r>
          </a:p>
          <a:p>
            <a:pPr lvl="1"/>
            <a:r>
              <a:rPr lang="en-US"/>
              <a:t>USED CASE STUDIES</a:t>
            </a:r>
          </a:p>
          <a:p>
            <a:endParaRPr lang="en-US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can describe the range of topics that are covered in an intro to </a:t>
            </a:r>
            <a:r>
              <a:rPr lang="en-US" dirty="0" smtClean="0"/>
              <a:t>psychology </a:t>
            </a:r>
            <a:r>
              <a:rPr lang="en-US" dirty="0"/>
              <a:t>course. 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/>
              <a:t>can cite the goals and basis of psychology.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6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CONTEMPORARY APPROACHES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BEHAVIORAL</a:t>
            </a:r>
            <a:r>
              <a:rPr lang="en-US"/>
              <a:t> – IVAN PAVLOV</a:t>
            </a:r>
          </a:p>
          <a:p>
            <a:pPr lvl="1"/>
            <a:r>
              <a:rPr lang="en-US"/>
              <a:t>Pavlov’s Dogs and salivation</a:t>
            </a:r>
          </a:p>
          <a:p>
            <a:pPr lvl="1"/>
            <a:r>
              <a:rPr lang="en-US"/>
              <a:t>Behavior is product of prior experiences, or conditioning</a:t>
            </a:r>
          </a:p>
          <a:p>
            <a:pPr lvl="1"/>
            <a:r>
              <a:rPr lang="en-US"/>
              <a:t>Stress </a:t>
            </a:r>
            <a:r>
              <a:rPr lang="en-US" i="1"/>
              <a:t>observable</a:t>
            </a:r>
            <a:r>
              <a:rPr lang="en-US"/>
              <a:t> behavior</a:t>
            </a:r>
          </a:p>
          <a:p>
            <a:pPr lvl="1"/>
            <a:r>
              <a:rPr lang="en-US"/>
              <a:t>Skinner introduced the concept of reinforcement</a:t>
            </a:r>
          </a:p>
          <a:p>
            <a:pPr lvl="1"/>
            <a:r>
              <a:rPr lang="en-US"/>
              <a:t>Negative and positive reinforcement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CONTEMPORARY APPROACHES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Cognitive</a:t>
            </a:r>
            <a:r>
              <a:rPr lang="en-US"/>
              <a:t> – Maslow, Rogers, and May</a:t>
            </a:r>
          </a:p>
          <a:p>
            <a:pPr lvl="1"/>
            <a:r>
              <a:rPr lang="en-US"/>
              <a:t>Reaction to behavioral psych.</a:t>
            </a:r>
          </a:p>
          <a:p>
            <a:pPr lvl="1"/>
            <a:r>
              <a:rPr lang="en-US"/>
              <a:t>Human nature is evolving and self directed</a:t>
            </a:r>
          </a:p>
          <a:p>
            <a:pPr lvl="1"/>
            <a:r>
              <a:rPr lang="en-US"/>
              <a:t>Humans are not controlled by environment or unconscious forces.</a:t>
            </a:r>
          </a:p>
          <a:p>
            <a:pPr lvl="1"/>
            <a:r>
              <a:rPr lang="en-US"/>
              <a:t>Environment is simply a background</a:t>
            </a:r>
          </a:p>
          <a:p>
            <a:pPr lvl="1"/>
            <a:r>
              <a:rPr lang="en-US"/>
              <a:t>Emphasizes how people are unique and have a strong self concept to develop fully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CONTEMPORARY APPROACHES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Cognitive psychology</a:t>
            </a:r>
            <a:r>
              <a:rPr lang="en-US"/>
              <a:t> – Piaget</a:t>
            </a:r>
          </a:p>
          <a:p>
            <a:pPr lvl="1"/>
            <a:r>
              <a:rPr lang="en-US"/>
              <a:t>How we process, store, and use information</a:t>
            </a:r>
          </a:p>
          <a:p>
            <a:pPr lvl="1"/>
            <a:r>
              <a:rPr lang="en-US"/>
              <a:t>How information influences our thinking, language, problem solving, and creativity</a:t>
            </a:r>
          </a:p>
          <a:p>
            <a:pPr lvl="1"/>
            <a:r>
              <a:rPr lang="en-US"/>
              <a:t>More than mental processes, it involves perception, memory, and expectation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CONTEMPORARY APPROACHES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Biological</a:t>
            </a:r>
            <a:r>
              <a:rPr lang="en-US"/>
              <a:t> – not a single standout person</a:t>
            </a:r>
          </a:p>
          <a:p>
            <a:pPr lvl="1"/>
            <a:r>
              <a:rPr lang="en-US"/>
              <a:t>How brain, nervous system, hormones, and genetics influence your behavior</a:t>
            </a:r>
          </a:p>
          <a:p>
            <a:pPr lvl="1"/>
            <a:r>
              <a:rPr lang="en-US"/>
              <a:t>Pet/Cat scans are used</a:t>
            </a:r>
          </a:p>
          <a:p>
            <a:pPr lvl="1"/>
            <a:r>
              <a:rPr lang="en-US"/>
              <a:t>Genetic factors control a wide range of behaviors</a:t>
            </a:r>
          </a:p>
          <a:p>
            <a:pPr lvl="1"/>
            <a:r>
              <a:rPr lang="en-US"/>
              <a:t>Autism and identical twins - 98%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CONTEMPORARY APPROACHES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Sociocultural</a:t>
            </a:r>
            <a:r>
              <a:rPr lang="en-US"/>
              <a:t> – not a single standout person</a:t>
            </a:r>
          </a:p>
          <a:p>
            <a:pPr lvl="1"/>
            <a:r>
              <a:rPr lang="en-US"/>
              <a:t>Influence of culture and ethnicity</a:t>
            </a:r>
          </a:p>
          <a:p>
            <a:pPr lvl="1"/>
            <a:r>
              <a:rPr lang="en-US"/>
              <a:t>Sneezing- what is said/done by sneezer, and others around him.  </a:t>
            </a:r>
          </a:p>
          <a:p>
            <a:pPr lvl="1"/>
            <a:r>
              <a:rPr lang="en-US"/>
              <a:t>Impact of immigrants</a:t>
            </a:r>
          </a:p>
          <a:p>
            <a:pPr lvl="1"/>
            <a:r>
              <a:rPr lang="en-US"/>
              <a:t>Gender and socioeconomic status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PSYCHOLOGY </a:t>
            </a:r>
            <a:r>
              <a:rPr lang="en-US" sz="4400" dirty="0"/>
              <a:t>AS A CAREER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3810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OBSERVE, ANALYZE, AND EVALUATE BEHAVIOR</a:t>
            </a:r>
          </a:p>
          <a:p>
            <a:pPr>
              <a:lnSpc>
                <a:spcPct val="90000"/>
              </a:lnSpc>
            </a:pPr>
            <a:r>
              <a:rPr lang="en-US" sz="2800"/>
              <a:t>PSYCHIATRY: MEDICINE</a:t>
            </a:r>
          </a:p>
          <a:p>
            <a:pPr>
              <a:lnSpc>
                <a:spcPct val="90000"/>
              </a:lnSpc>
            </a:pPr>
            <a:r>
              <a:rPr lang="en-US" sz="2800"/>
              <a:t>PSYCHOLOGIST: MANY DIFFERENT SUBFIELDS; CLINICAL, COUNCILING, ED, DEVELOPMENTAL, COMMUNITY</a:t>
            </a:r>
          </a:p>
        </p:txBody>
      </p:sp>
      <p:pic>
        <p:nvPicPr>
          <p:cNvPr id="93189" name="Picture 5" descr="C:\Program Files\Microsoft Office\Clipart\standard\stddir1\BD06507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62188"/>
            <a:ext cx="3810000" cy="3170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PSYCHOLOGY </a:t>
            </a:r>
            <a:r>
              <a:rPr lang="en-US" sz="4400" dirty="0"/>
              <a:t>AS A CAREER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APA: AMERICAN </a:t>
            </a:r>
            <a:r>
              <a:rPr lang="en-US" sz="2800" dirty="0" smtClean="0"/>
              <a:t>PSYCHOLOGICAL </a:t>
            </a:r>
            <a:r>
              <a:rPr lang="en-US" sz="2800" dirty="0"/>
              <a:t>ASSOCIATION</a:t>
            </a:r>
          </a:p>
          <a:p>
            <a:r>
              <a:rPr lang="en-US" sz="2800" dirty="0"/>
              <a:t>53 DIVISIONS</a:t>
            </a:r>
          </a:p>
          <a:p>
            <a:r>
              <a:rPr lang="en-US" sz="2800" dirty="0"/>
              <a:t>WORK TO ADVANCE THE SCIENCE AND PROFESSION</a:t>
            </a:r>
          </a:p>
        </p:txBody>
      </p:sp>
      <p:pic>
        <p:nvPicPr>
          <p:cNvPr id="95237" name="Picture 5" descr="C:\Program Files\Microsoft Office\Clipart\smbusbas\BD20126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16200"/>
            <a:ext cx="3810000" cy="2462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PSYCHOLOGICAL RESEARCH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First decisions to make.</a:t>
            </a:r>
          </a:p>
          <a:p>
            <a:r>
              <a:rPr lang="en-US" sz="2800"/>
              <a:t>Ask a specific question.</a:t>
            </a:r>
          </a:p>
          <a:p>
            <a:r>
              <a:rPr lang="en-US" sz="2800"/>
              <a:t>Look for evidence</a:t>
            </a:r>
          </a:p>
          <a:p>
            <a:r>
              <a:rPr lang="en-US" sz="2800"/>
              <a:t>Gather data</a:t>
            </a:r>
          </a:p>
          <a:p>
            <a:r>
              <a:rPr lang="en-US" sz="2800"/>
              <a:t>Sample size?</a:t>
            </a:r>
          </a:p>
          <a:p>
            <a:pPr lvl="1"/>
            <a:r>
              <a:rPr lang="en-US" sz="2400"/>
              <a:t>Birthday lab</a:t>
            </a:r>
          </a:p>
        </p:txBody>
      </p:sp>
      <p:pic>
        <p:nvPicPr>
          <p:cNvPr id="96262" name="Picture 6" descr="C:\Program Files\Microsoft Office\Clipart\homeanim\AG00030_.gif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93900"/>
            <a:ext cx="3810000" cy="370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PSYCHOLOGICAL RESEARCH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Naturalistic Observation – Goodall</a:t>
            </a:r>
          </a:p>
          <a:p>
            <a:r>
              <a:rPr lang="en-US" sz="2400"/>
              <a:t>Case Study – Freud/Piaget</a:t>
            </a:r>
          </a:p>
          <a:p>
            <a:r>
              <a:rPr lang="en-US" sz="2400"/>
              <a:t>Surveys</a:t>
            </a:r>
          </a:p>
          <a:p>
            <a:r>
              <a:rPr lang="en-US" sz="2400"/>
              <a:t>Longitudinal Study – years</a:t>
            </a:r>
          </a:p>
          <a:p>
            <a:r>
              <a:rPr lang="en-US" sz="2400"/>
              <a:t>Cross-sectional study</a:t>
            </a:r>
          </a:p>
        </p:txBody>
      </p:sp>
      <p:pic>
        <p:nvPicPr>
          <p:cNvPr id="97285" name="Picture 5" descr="C:\Program Files\Common Files\Microsoft Shared\Clipart\cagcat50\BS0055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85988"/>
            <a:ext cx="3810000" cy="3324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ahoma" pitchFamily="34" charset="0"/>
              </a:rPr>
              <a:t>PSYCHOLOGICAL RESEARCH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Correlations and explanations</a:t>
            </a:r>
          </a:p>
          <a:p>
            <a:pPr lvl="1"/>
            <a:r>
              <a:rPr lang="en-US"/>
              <a:t>Negative: hours of practice increase, misses decrease</a:t>
            </a:r>
          </a:p>
          <a:p>
            <a:pPr lvl="1"/>
            <a:r>
              <a:rPr lang="en-US"/>
              <a:t>Positive: high IQ goes with high test scores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/>
          </a:p>
        </p:txBody>
      </p:sp>
      <p:pic>
        <p:nvPicPr>
          <p:cNvPr id="98309" name="Picture 5" descr="C:\Program Files\Microsoft Office\Clipart\standard\stddir1\BD07216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55850"/>
            <a:ext cx="3810000" cy="298291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WHY STUDY PSYCH?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GAIN INSIGHT INTO BEHAVIOR</a:t>
            </a:r>
          </a:p>
          <a:p>
            <a:r>
              <a:rPr lang="en-US" sz="2800"/>
              <a:t>AQUIRE PRACTICAL INFORMATION</a:t>
            </a:r>
          </a:p>
          <a:p>
            <a:r>
              <a:rPr lang="en-US" sz="2800"/>
              <a:t>PRACTICAL APPLICATIONS TO ENRICH YOUR LIFE</a:t>
            </a:r>
          </a:p>
        </p:txBody>
      </p:sp>
      <p:pic>
        <p:nvPicPr>
          <p:cNvPr id="66566" name="Picture 1030" descr="C:\Program Files\Microsoft Office\Clipart\standard\stddir1\BD05094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12975"/>
            <a:ext cx="3810000" cy="327025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EXPERIMENTS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Put person in control</a:t>
            </a:r>
          </a:p>
          <a:p>
            <a:r>
              <a:rPr lang="en-US" sz="2800"/>
              <a:t>Control Group</a:t>
            </a:r>
          </a:p>
          <a:p>
            <a:r>
              <a:rPr lang="en-US" sz="2800"/>
              <a:t>Hypothesis</a:t>
            </a:r>
          </a:p>
          <a:p>
            <a:r>
              <a:rPr lang="en-US" sz="2800"/>
              <a:t>Variables</a:t>
            </a:r>
          </a:p>
          <a:p>
            <a:pPr lvl="1"/>
            <a:r>
              <a:rPr lang="en-US"/>
              <a:t>Dependent</a:t>
            </a:r>
          </a:p>
          <a:p>
            <a:pPr lvl="1"/>
            <a:r>
              <a:rPr lang="en-US"/>
              <a:t>Independent</a:t>
            </a:r>
          </a:p>
          <a:p>
            <a:r>
              <a:rPr lang="en-US" sz="2800"/>
              <a:t>Experimental Group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99334" name="Picture 6" descr="C:\Program Files\Microsoft Office\Clipart\homeanim\j0076135.gif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465388"/>
            <a:ext cx="3810000" cy="2765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ETHICS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Methods of conduct</a:t>
            </a:r>
          </a:p>
          <a:p>
            <a:r>
              <a:rPr lang="en-US" sz="2800"/>
              <a:t>’92 APA Standards</a:t>
            </a:r>
          </a:p>
          <a:p>
            <a:r>
              <a:rPr lang="en-US" sz="2800"/>
              <a:t>Collection, Storage, and Use of data</a:t>
            </a:r>
          </a:p>
          <a:p>
            <a:r>
              <a:rPr lang="en-US" sz="2800"/>
              <a:t>Applies to humans</a:t>
            </a:r>
          </a:p>
          <a:p>
            <a:endParaRPr lang="en-US" sz="2800"/>
          </a:p>
          <a:p>
            <a:r>
              <a:rPr lang="en-US" sz="2800"/>
              <a:t>Fighting for animals</a:t>
            </a:r>
          </a:p>
        </p:txBody>
      </p:sp>
      <p:pic>
        <p:nvPicPr>
          <p:cNvPr id="100357" name="Picture 5" descr="C:\Program Files\Microsoft Office\Clipart\Pub60Cor\AN03500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55800"/>
            <a:ext cx="3810000" cy="3783013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RESEARCH PROBLEMS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Expectations create problems</a:t>
            </a:r>
          </a:p>
          <a:p>
            <a:pPr lvl="1"/>
            <a:r>
              <a:rPr lang="en-US" sz="2400"/>
              <a:t>Self-fulfilling prophecy</a:t>
            </a:r>
          </a:p>
          <a:p>
            <a:pPr lvl="1"/>
            <a:r>
              <a:rPr lang="en-US" sz="2400"/>
              <a:t>To avoid this: Single-blind experiment</a:t>
            </a:r>
          </a:p>
          <a:p>
            <a:pPr lvl="1"/>
            <a:r>
              <a:rPr lang="en-US" sz="2400"/>
              <a:t>Test subjects do not know if they have treatment or not.</a:t>
            </a:r>
          </a:p>
          <a:p>
            <a:pPr lvl="1"/>
            <a:r>
              <a:rPr lang="en-US" sz="2400"/>
              <a:t>Placebo</a:t>
            </a:r>
          </a:p>
        </p:txBody>
      </p:sp>
      <p:pic>
        <p:nvPicPr>
          <p:cNvPr id="101383" name="Picture 7" descr="C:\Program Files\Microsoft Office\Clipart\standard\stddir2\BS01165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459038"/>
            <a:ext cx="3810000" cy="2778125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RESEARCH PROBLEMS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Avoiding self-fulfilling prophecy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Double-blind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Neither experimenter nor subjects know who has treatment</a:t>
            </a:r>
          </a:p>
          <a:p>
            <a:pPr lvl="3">
              <a:lnSpc>
                <a:spcPct val="90000"/>
              </a:lnSpc>
            </a:pPr>
            <a:r>
              <a:rPr lang="en-US" sz="2400"/>
              <a:t>Milgram experiment</a:t>
            </a:r>
          </a:p>
        </p:txBody>
      </p:sp>
      <p:pic>
        <p:nvPicPr>
          <p:cNvPr id="102405" name="Picture 5" descr="C:\Program Files\Microsoft Office\Clipart\standard\stddir1\BD06787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33625"/>
            <a:ext cx="3810000" cy="3028950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RESEARCH PROBLEMS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Placebo effect</a:t>
            </a:r>
          </a:p>
          <a:p>
            <a:pPr lvl="1"/>
            <a:r>
              <a:rPr lang="en-US" sz="2400"/>
              <a:t>Change in behavior or illness because of a subjects belief that they are receiving treatment.</a:t>
            </a:r>
          </a:p>
          <a:p>
            <a:pPr lvl="1"/>
            <a:r>
              <a:rPr lang="en-US" sz="2400"/>
              <a:t>Drug companies</a:t>
            </a:r>
          </a:p>
        </p:txBody>
      </p:sp>
      <p:pic>
        <p:nvPicPr>
          <p:cNvPr id="103429" name="Picture 5" descr="C:\Program Files\Microsoft Office\Clipart\standard\stddir3\PE01511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6838" y="1752600"/>
            <a:ext cx="2447925" cy="4191000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STATISTICS IN PSYCH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Must collect and evaluate data</a:t>
            </a:r>
          </a:p>
          <a:p>
            <a:r>
              <a:rPr lang="en-US" sz="2800"/>
              <a:t>Easy with numbers</a:t>
            </a:r>
          </a:p>
          <a:p>
            <a:r>
              <a:rPr lang="en-US" sz="2800"/>
              <a:t>Statistics can lie!!</a:t>
            </a:r>
          </a:p>
          <a:p>
            <a:pPr>
              <a:buFontTx/>
              <a:buNone/>
            </a:pPr>
            <a:endParaRPr lang="en-US" sz="2800"/>
          </a:p>
          <a:p>
            <a:pPr lvl="1"/>
            <a:r>
              <a:rPr lang="en-US" sz="2400"/>
              <a:t>Johns Hopkins Univ. and married women</a:t>
            </a:r>
          </a:p>
        </p:txBody>
      </p:sp>
      <p:pic>
        <p:nvPicPr>
          <p:cNvPr id="104453" name="Picture 5" descr="C:\Program Files\Microsoft Office\Clipart\standard\stddir1\BD05092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19313"/>
            <a:ext cx="3810000" cy="3457575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STATISTICS IN PSYCH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429000" cy="4267200"/>
          </a:xfrm>
        </p:spPr>
        <p:txBody>
          <a:bodyPr/>
          <a:lstStyle/>
          <a:p>
            <a:r>
              <a:rPr lang="en-US"/>
              <a:t>Descriptive Statistics</a:t>
            </a:r>
          </a:p>
          <a:p>
            <a:pPr lvl="1"/>
            <a:r>
              <a:rPr lang="en-US" sz="2000"/>
              <a:t>Listing and summarizing, graphs</a:t>
            </a:r>
          </a:p>
          <a:p>
            <a:pPr lvl="1"/>
            <a:r>
              <a:rPr lang="en-US" sz="2000"/>
              <a:t>Frequency distrib.</a:t>
            </a:r>
          </a:p>
          <a:p>
            <a:pPr lvl="2"/>
            <a:r>
              <a:rPr lang="en-US" sz="1800"/>
              <a:t>How often occurs (mode)</a:t>
            </a:r>
          </a:p>
          <a:p>
            <a:pPr lvl="1"/>
            <a:r>
              <a:rPr lang="en-US" sz="2000"/>
              <a:t>Normal curve</a:t>
            </a:r>
          </a:p>
          <a:p>
            <a:pPr lvl="1"/>
            <a:r>
              <a:rPr lang="en-US" sz="2000"/>
              <a:t>Central tendency</a:t>
            </a:r>
          </a:p>
          <a:p>
            <a:pPr lvl="2"/>
            <a:r>
              <a:rPr lang="en-US" sz="1800"/>
              <a:t>Describes average distribution</a:t>
            </a:r>
          </a:p>
          <a:p>
            <a:pPr lvl="2">
              <a:buFontTx/>
              <a:buNone/>
            </a:pPr>
            <a:r>
              <a:rPr lang="en-US" sz="1800"/>
              <a:t>	(median)</a:t>
            </a:r>
          </a:p>
          <a:p>
            <a:pPr lvl="2"/>
            <a:endParaRPr lang="en-US" sz="1800"/>
          </a:p>
          <a:p>
            <a:pPr lvl="2"/>
            <a:endParaRPr lang="en-US" sz="180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/>
              <a:t>Variance </a:t>
            </a:r>
          </a:p>
          <a:p>
            <a:pPr lvl="2"/>
            <a:r>
              <a:rPr lang="en-US"/>
              <a:t>A measure of difference or spread</a:t>
            </a:r>
          </a:p>
          <a:p>
            <a:pPr lvl="3">
              <a:buFontTx/>
              <a:buNone/>
            </a:pPr>
            <a:r>
              <a:rPr lang="en-US"/>
              <a:t>(mean)</a:t>
            </a:r>
          </a:p>
          <a:p>
            <a:pPr lvl="2"/>
            <a:r>
              <a:rPr lang="en-US"/>
              <a:t>Standard deviation</a:t>
            </a:r>
          </a:p>
          <a:p>
            <a:pPr lvl="1"/>
            <a:r>
              <a:rPr lang="en-US"/>
              <a:t>Correlation coefficient</a:t>
            </a:r>
          </a:p>
          <a:p>
            <a:pPr lvl="2"/>
            <a:r>
              <a:rPr lang="en-US"/>
              <a:t>Positive or negative</a:t>
            </a:r>
          </a:p>
          <a:p>
            <a:pPr lvl="3">
              <a:buFontTx/>
              <a:buNone/>
            </a:pPr>
            <a:endParaRPr lang="en-US"/>
          </a:p>
          <a:p>
            <a:pPr lvl="3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INFERENTIAL STATISTICS</a:t>
            </a:r>
          </a:p>
        </p:txBody>
      </p:sp>
      <p:graphicFrame>
        <p:nvGraphicFramePr>
          <p:cNvPr id="106501" name="Object 5"/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685800" y="1752600"/>
          <a:ext cx="38100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6" name="Chart" r:id="rId3" imgW="3810305" imgH="4191305" progId="MSGraph.Chart.8">
                  <p:embed followColorScheme="full"/>
                </p:oleObj>
              </mc:Choice>
              <mc:Fallback>
                <p:oleObj name="Chart" r:id="rId3" imgW="3810305" imgH="419130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381000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Used to make generalizations about populations</a:t>
            </a:r>
          </a:p>
          <a:p>
            <a:r>
              <a:rPr lang="en-US" sz="2800"/>
              <a:t>Ask questions to evaluate results</a:t>
            </a:r>
          </a:p>
          <a:p>
            <a:pPr lvl="1"/>
            <a:r>
              <a:rPr lang="en-US" sz="2400"/>
              <a:t>Due to chance?</a:t>
            </a:r>
          </a:p>
          <a:p>
            <a:pPr lvl="1"/>
            <a:r>
              <a:rPr lang="en-US" sz="2400"/>
              <a:t>Affected by sample size- university women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WHAT IS PSYCHOLOGY?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600"/>
              <a:t>SCIENTIFIC STUDY OF BEHAVIOR AND MENTAL PROCESSES.</a:t>
            </a:r>
          </a:p>
          <a:p>
            <a:r>
              <a:rPr lang="en-US" sz="3600"/>
              <a:t>BOTH HUMAN AND ANIMAL</a:t>
            </a:r>
          </a:p>
        </p:txBody>
      </p:sp>
      <p:pic>
        <p:nvPicPr>
          <p:cNvPr id="70661" name="Picture 5" descr="C:\Program Files\Microsoft Office\Clipart\standard\stddir2\BS0204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3800" y="1752600"/>
            <a:ext cx="2794000" cy="4191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WHAT IS PSYCHOLOGY?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INCLUDES WHAT WE THINK, FEEL, AND DO.</a:t>
            </a:r>
          </a:p>
          <a:p>
            <a:pPr>
              <a:lnSpc>
                <a:spcPct val="90000"/>
              </a:lnSpc>
            </a:pPr>
            <a:r>
              <a:rPr lang="en-US" sz="2800"/>
              <a:t>SOME PSYCHOLOGISTS EVEN THINK IT INCLUDES THINGS WE CANNOT SEE, OBSERVE OR MEASURE!</a:t>
            </a:r>
          </a:p>
        </p:txBody>
      </p:sp>
      <p:pic>
        <p:nvPicPr>
          <p:cNvPr id="71685" name="Picture 5" descr="C:\Program Files\Microsoft Office\Clipart\standard\stddir1\AN01125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14575"/>
            <a:ext cx="3810000" cy="3067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WHAT IS PSYCHOLOGY?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SYSTEMATIC STUDY TO REDUCE FALSE CONCLUSIONS</a:t>
            </a:r>
          </a:p>
          <a:p>
            <a:endParaRPr lang="en-US" sz="2800"/>
          </a:p>
          <a:p>
            <a:r>
              <a:rPr lang="en-US" sz="2800"/>
              <a:t>EXAMPLE: ELEPHANT AND THE THREE BLIND MEN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72709" name="Picture 5" descr="C:\Program Files\Microsoft Office\Clipart\standard\stddir1\AN0255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705100"/>
            <a:ext cx="3810000" cy="2286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GOALS OF PSYCHOLOGY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600"/>
              <a:t>DESCRIBE</a:t>
            </a:r>
          </a:p>
          <a:p>
            <a:r>
              <a:rPr lang="en-US" sz="3600"/>
              <a:t>EXPLAIN</a:t>
            </a:r>
          </a:p>
          <a:p>
            <a:r>
              <a:rPr lang="en-US" sz="3600"/>
              <a:t>PREDICT AND</a:t>
            </a:r>
          </a:p>
          <a:p>
            <a:r>
              <a:rPr lang="en-US" sz="3600"/>
              <a:t>INFLUENCE</a:t>
            </a:r>
          </a:p>
          <a:p>
            <a:pPr>
              <a:buFontTx/>
              <a:buNone/>
            </a:pPr>
            <a:r>
              <a:rPr lang="en-US" sz="3800"/>
              <a:t>  BEHAVIOR</a:t>
            </a:r>
          </a:p>
        </p:txBody>
      </p:sp>
      <p:pic>
        <p:nvPicPr>
          <p:cNvPr id="74759" name="Picture 7" descr="C:\Program Files\Microsoft Office\Clipart\WebArt\BD19565_.GIF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752600"/>
            <a:ext cx="2808287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DESCRIBE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GATHER INFORMATION AND IDENTIFY THE BEHAVIOR BEING STUDIED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DO “TEST YOUR INTUITIONS” ON PAGE 10 IN THE TEXTBOOK.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EXPLANATION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>
                <a:effectLst>
                  <a:outerShdw blurRad="38100" dist="38100" dir="2700000" algn="tl">
                    <a:srgbClr val="808080"/>
                  </a:outerShdw>
                </a:effectLst>
              </a:rPr>
              <a:t>NOT</a:t>
            </a:r>
            <a:r>
              <a:rPr lang="en-US"/>
              <a:t> A STATEMENT OF THE FACTS.</a:t>
            </a:r>
          </a:p>
          <a:p>
            <a:r>
              <a:rPr lang="en-US"/>
              <a:t>EXPLAIN WHY</a:t>
            </a:r>
          </a:p>
          <a:p>
            <a:r>
              <a:rPr lang="en-US"/>
              <a:t>USE HYPOTHESES, OR THEORIES.</a:t>
            </a:r>
          </a:p>
          <a:p>
            <a:r>
              <a:rPr lang="en-US"/>
              <a:t>BASED ON DATA THAT HAS BEEN COLLECTED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765</TotalTime>
  <Words>907</Words>
  <Application>Microsoft Office PowerPoint</Application>
  <PresentationFormat>On-screen Show (4:3)</PresentationFormat>
  <Paragraphs>199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Neon Frame</vt:lpstr>
      <vt:lpstr>Chart</vt:lpstr>
      <vt:lpstr>INTRODUCTION TO PSYCHOLOGY</vt:lpstr>
      <vt:lpstr>PowerPoint Presentation</vt:lpstr>
      <vt:lpstr>WHY STUDY PSYCH?</vt:lpstr>
      <vt:lpstr>WHAT IS PSYCHOLOGY?</vt:lpstr>
      <vt:lpstr>WHAT IS PSYCHOLOGY?</vt:lpstr>
      <vt:lpstr>WHAT IS PSYCHOLOGY?</vt:lpstr>
      <vt:lpstr>GOALS OF PSYCHOLOGY</vt:lpstr>
      <vt:lpstr>DESCRIBE</vt:lpstr>
      <vt:lpstr>EXPLANATION</vt:lpstr>
      <vt:lpstr>PREDICTION</vt:lpstr>
      <vt:lpstr>INFLUENCE</vt:lpstr>
      <vt:lpstr>PowerPoint Presentation</vt:lpstr>
      <vt:lpstr>THE BASIS OF PSYCHOLOGY</vt:lpstr>
      <vt:lpstr>ORIGINS OF PSYCHOLOGY</vt:lpstr>
      <vt:lpstr>HISTORICAL APPROACHES</vt:lpstr>
      <vt:lpstr>HISTORICAL APPROACHES</vt:lpstr>
      <vt:lpstr>HISTORICAL APPROACHES</vt:lpstr>
      <vt:lpstr>HISTORICAL APPROACHES</vt:lpstr>
      <vt:lpstr>CONTEMPORARY APPROACHES</vt:lpstr>
      <vt:lpstr>CONTEMPORARY APPROACHES</vt:lpstr>
      <vt:lpstr>CONTEMPORARY APPROACHES</vt:lpstr>
      <vt:lpstr>CONTEMPORARY APPROACHES</vt:lpstr>
      <vt:lpstr>CONTEMPORARY APPROACHES</vt:lpstr>
      <vt:lpstr>CONTEMPORARY APPROACHES</vt:lpstr>
      <vt:lpstr>PSYCHOLOGY AS A CAREER</vt:lpstr>
      <vt:lpstr>PSYCHOLOGY AS A CAREER</vt:lpstr>
      <vt:lpstr>PSYCHOLOGICAL RESEARCH</vt:lpstr>
      <vt:lpstr>PSYCHOLOGICAL RESEARCH</vt:lpstr>
      <vt:lpstr>PSYCHOLOGICAL RESEARCH</vt:lpstr>
      <vt:lpstr>EXPERIMENTS</vt:lpstr>
      <vt:lpstr>ETHICS</vt:lpstr>
      <vt:lpstr>RESEARCH PROBLEMS</vt:lpstr>
      <vt:lpstr>RESEARCH PROBLEMS</vt:lpstr>
      <vt:lpstr>RESEARCH PROBLEMS</vt:lpstr>
      <vt:lpstr>STATISTICS IN PSYCH</vt:lpstr>
      <vt:lpstr>STATISTICS IN PSYCH</vt:lpstr>
      <vt:lpstr>INFERENTIAL STATISTICS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PSYCHOLOGY</dc:title>
  <dc:creator>Administrator</dc:creator>
  <cp:lastModifiedBy>Kerry Krzymicki</cp:lastModifiedBy>
  <cp:revision>20</cp:revision>
  <cp:lastPrinted>1601-01-01T00:00:00Z</cp:lastPrinted>
  <dcterms:created xsi:type="dcterms:W3CDTF">2006-01-23T15:34:02Z</dcterms:created>
  <dcterms:modified xsi:type="dcterms:W3CDTF">2013-09-04T17:34:07Z</dcterms:modified>
</cp:coreProperties>
</file>