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4" r:id="rId32"/>
    <p:sldId id="286"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25"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p:scale>
          <a:sx n="107" d="100"/>
          <a:sy n="107" d="100"/>
        </p:scale>
        <p:origin x="-84" y="60"/>
      </p:cViewPr>
      <p:guideLst>
        <p:guide orient="horz" pos="2160"/>
        <p:guide pos="2880"/>
      </p:guideLst>
    </p:cSldViewPr>
  </p:slideViewPr>
  <p:outlineViewPr>
    <p:cViewPr>
      <p:scale>
        <a:sx n="33" d="100"/>
        <a:sy n="33" d="100"/>
      </p:scale>
      <p:origin x="48" y="613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2421D6A5-45C7-4E18-897E-86ACE212E23B}" type="datetimeFigureOut">
              <a:rPr lang="en-US" smtClean="0"/>
              <a:t>4/10/2014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33A278F6-E1AE-4990-8FD2-B7BD33CF7CBD}" type="slidenum">
              <a:rPr lang="en-US" smtClean="0"/>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1D6A5-45C7-4E18-897E-86ACE212E23B}" type="datetimeFigureOut">
              <a:rPr lang="en-US" smtClean="0"/>
              <a:t>4/10/2014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278F6-E1AE-4990-8FD2-B7BD33CF7CB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1D6A5-45C7-4E18-897E-86ACE212E23B}" type="datetimeFigureOut">
              <a:rPr lang="en-US" smtClean="0"/>
              <a:t>4/10/2014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278F6-E1AE-4990-8FD2-B7BD33CF7CB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2421D6A5-45C7-4E18-897E-86ACE212E23B}" type="datetimeFigureOut">
              <a:rPr lang="en-US" smtClean="0"/>
              <a:t>4/10/2014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278F6-E1AE-4990-8FD2-B7BD33CF7CBD}" type="slidenum">
              <a:rPr lang="en-US" smtClean="0"/>
              <a:t>‹#›</a:t>
            </a:fld>
            <a:endParaRPr lang="en-US"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2421D6A5-45C7-4E18-897E-86ACE212E23B}" type="datetimeFigureOut">
              <a:rPr lang="en-US" smtClean="0"/>
              <a:t>4/10/2014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278F6-E1AE-4990-8FD2-B7BD33CF7CBD}" type="slidenum">
              <a:rPr lang="en-US" smtClean="0"/>
              <a:t>‹#›</a:t>
            </a:fld>
            <a:endParaRPr lang="en-US"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21D6A5-45C7-4E18-897E-86ACE212E23B}" type="datetimeFigureOut">
              <a:rPr lang="en-US" smtClean="0"/>
              <a:t>4/10/2014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278F6-E1AE-4990-8FD2-B7BD33CF7CBD}" type="slidenum">
              <a:rPr lang="en-US" smtClean="0"/>
              <a:t>‹#›</a:t>
            </a:fld>
            <a:endParaRPr lang="en-US"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21D6A5-45C7-4E18-897E-86ACE212E23B}" type="datetimeFigureOut">
              <a:rPr lang="en-US" smtClean="0"/>
              <a:t>4/10/2014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A278F6-E1AE-4990-8FD2-B7BD33CF7CBD}" type="slidenum">
              <a:rPr lang="en-US" smtClean="0"/>
              <a:t>‹#›</a:t>
            </a:fld>
            <a:endParaRPr lang="en-US"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2421D6A5-45C7-4E18-897E-86ACE212E23B}" type="datetimeFigureOut">
              <a:rPr lang="en-US" smtClean="0"/>
              <a:t>4/10/2014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A278F6-E1AE-4990-8FD2-B7BD33CF7CBD}" type="slidenum">
              <a:rPr lang="en-US" smtClean="0"/>
              <a:t>‹#›</a:t>
            </a:fld>
            <a:endParaRPr lang="en-US"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1D6A5-45C7-4E18-897E-86ACE212E23B}" type="datetimeFigureOut">
              <a:rPr lang="en-US" smtClean="0"/>
              <a:t>4/10/2014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A278F6-E1AE-4990-8FD2-B7BD33CF7CB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2421D6A5-45C7-4E18-897E-86ACE212E23B}" type="datetimeFigureOut">
              <a:rPr lang="en-US" smtClean="0"/>
              <a:t>4/10/2014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278F6-E1AE-4990-8FD2-B7BD33CF7CBD}" type="slidenum">
              <a:rPr lang="en-US" smtClean="0"/>
              <a:t>‹#›</a:t>
            </a:fld>
            <a:endParaRPr lang="en-US"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2421D6A5-45C7-4E18-897E-86ACE212E23B}" type="datetimeFigureOut">
              <a:rPr lang="en-US" smtClean="0"/>
              <a:t>4/10/2014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278F6-E1AE-4990-8FD2-B7BD33CF7CBD}" type="slidenum">
              <a:rPr lang="en-US" smtClean="0"/>
              <a:t>‹#›</a:t>
            </a:fld>
            <a:endParaRPr lang="en-US"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2421D6A5-45C7-4E18-897E-86ACE212E23B}" type="datetimeFigureOut">
              <a:rPr lang="en-US" smtClean="0"/>
              <a:t>4/10/2014</a:t>
            </a:fld>
            <a:endParaRPr lang="en-US"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33A278F6-E1AE-4990-8FD2-B7BD33CF7CB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12</a:t>
            </a:r>
            <a:endParaRPr lang="en-US" dirty="0"/>
          </a:p>
        </p:txBody>
      </p:sp>
      <p:sp>
        <p:nvSpPr>
          <p:cNvPr id="2" name="Title 1"/>
          <p:cNvSpPr>
            <a:spLocks noGrp="1"/>
          </p:cNvSpPr>
          <p:nvPr>
            <p:ph type="title"/>
          </p:nvPr>
        </p:nvSpPr>
        <p:spPr/>
        <p:txBody>
          <a:bodyPr/>
          <a:lstStyle/>
          <a:p>
            <a:r>
              <a:rPr lang="en-US" dirty="0" smtClean="0"/>
              <a:t>Motivation &amp; Emotion</a:t>
            </a:r>
            <a:endParaRPr lang="en-US" dirty="0"/>
          </a:p>
        </p:txBody>
      </p:sp>
    </p:spTree>
    <p:extLst>
      <p:ext uri="{BB962C8B-B14F-4D97-AF65-F5344CB8AC3E}">
        <p14:creationId xmlns:p14="http://schemas.microsoft.com/office/powerpoint/2010/main" val="3556028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Drive-Reduction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Theory comes from the work of Clark Hall</a:t>
            </a:r>
          </a:p>
          <a:p>
            <a:endParaRPr lang="en-US" sz="2800" dirty="0"/>
          </a:p>
          <a:p>
            <a:r>
              <a:rPr lang="en-US" sz="2800" dirty="0" smtClean="0"/>
              <a:t>He traced motivation back to physiological needs.</a:t>
            </a:r>
          </a:p>
          <a:p>
            <a:endParaRPr lang="en-US" sz="2800" dirty="0"/>
          </a:p>
          <a:p>
            <a:r>
              <a:rPr lang="en-US" sz="2800" dirty="0" smtClean="0"/>
              <a:t>When deprived of something we need or want we become tense and agitated.</a:t>
            </a:r>
          </a:p>
          <a:p>
            <a:endParaRPr lang="en-US" sz="2800" dirty="0"/>
          </a:p>
          <a:p>
            <a:r>
              <a:rPr lang="en-US" sz="2800" dirty="0" smtClean="0"/>
              <a:t>To relieve the tension, we engage in an activity to maintain homeostasis, or the tendency to correct imbalances and deviations from our norm.</a:t>
            </a:r>
            <a:endParaRPr lang="en-US" sz="2800" dirty="0"/>
          </a:p>
        </p:txBody>
      </p:sp>
    </p:spTree>
    <p:extLst>
      <p:ext uri="{BB962C8B-B14F-4D97-AF65-F5344CB8AC3E}">
        <p14:creationId xmlns:p14="http://schemas.microsoft.com/office/powerpoint/2010/main" val="3319473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Drive-Reduction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If the behavior reduces the drive, then the organism will continue to use that behavior to satisfy that drive.</a:t>
            </a:r>
          </a:p>
          <a:p>
            <a:endParaRPr lang="en-US" sz="2800" dirty="0"/>
          </a:p>
          <a:p>
            <a:r>
              <a:rPr lang="en-US" sz="2800" dirty="0" smtClean="0"/>
              <a:t>If the behavior continues to work to reduce the drive, then a habit can form.</a:t>
            </a:r>
          </a:p>
          <a:p>
            <a:endParaRPr lang="en-US" sz="2800" dirty="0"/>
          </a:p>
          <a:p>
            <a:endParaRPr lang="en-US" sz="2800" dirty="0"/>
          </a:p>
        </p:txBody>
      </p:sp>
    </p:spTree>
    <p:extLst>
      <p:ext uri="{BB962C8B-B14F-4D97-AF65-F5344CB8AC3E}">
        <p14:creationId xmlns:p14="http://schemas.microsoft.com/office/powerpoint/2010/main" val="3948785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Drive-Reduction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Hull suggested that all human motives, acceptance, affection, property, </a:t>
            </a:r>
            <a:r>
              <a:rPr lang="en-US" sz="2800" dirty="0" err="1" smtClean="0"/>
              <a:t>etc</a:t>
            </a:r>
            <a:r>
              <a:rPr lang="en-US" sz="2800" dirty="0" smtClean="0"/>
              <a:t>, all stem from basic biological needs.</a:t>
            </a:r>
          </a:p>
          <a:p>
            <a:endParaRPr lang="en-US" sz="2800" dirty="0"/>
          </a:p>
          <a:p>
            <a:r>
              <a:rPr lang="en-US" sz="2800" dirty="0" smtClean="0"/>
              <a:t>People develop extensions of physiological needs through conditioning and generalization.</a:t>
            </a:r>
          </a:p>
          <a:p>
            <a:endParaRPr lang="en-US" sz="2800" dirty="0"/>
          </a:p>
          <a:p>
            <a:r>
              <a:rPr lang="en-US" sz="2800" dirty="0" smtClean="0"/>
              <a:t>The need for approval becomes important in itself, so approval is a learned drive.  Not all drives are natural.</a:t>
            </a:r>
          </a:p>
        </p:txBody>
      </p:sp>
    </p:spTree>
    <p:extLst>
      <p:ext uri="{BB962C8B-B14F-4D97-AF65-F5344CB8AC3E}">
        <p14:creationId xmlns:p14="http://schemas.microsoft.com/office/powerpoint/2010/main" val="908601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Drive-Reduction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The results of some experiments show that Hull may have overlooked some important factors.</a:t>
            </a:r>
          </a:p>
          <a:p>
            <a:endParaRPr lang="en-US" sz="2800" dirty="0"/>
          </a:p>
          <a:p>
            <a:r>
              <a:rPr lang="en-US" sz="2800" dirty="0" smtClean="0"/>
              <a:t>According to drive-reduction theory, infants become attached to their mothers because their mothers relieve drives such as hunger and thirst.</a:t>
            </a:r>
          </a:p>
          <a:p>
            <a:endParaRPr lang="en-US" sz="2800" dirty="0"/>
          </a:p>
          <a:p>
            <a:r>
              <a:rPr lang="en-US" sz="2800" dirty="0" smtClean="0"/>
              <a:t>Harry Harlow, and others, doubted this was true.</a:t>
            </a:r>
            <a:endParaRPr lang="en-US" sz="2800" dirty="0"/>
          </a:p>
        </p:txBody>
      </p:sp>
    </p:spTree>
    <p:extLst>
      <p:ext uri="{BB962C8B-B14F-4D97-AF65-F5344CB8AC3E}">
        <p14:creationId xmlns:p14="http://schemas.microsoft.com/office/powerpoint/2010/main" val="1453656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Drive-Reduction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Harlow took baby monkeys away from their mothers and put them in a cage with 2 substitute mothers made of mostly wire.</a:t>
            </a:r>
          </a:p>
          <a:p>
            <a:endParaRPr lang="en-US" sz="2800" dirty="0"/>
          </a:p>
          <a:p>
            <a:r>
              <a:rPr lang="en-US" sz="2800" dirty="0" smtClean="0"/>
              <a:t>One of the wire moms had the sole bottle in the experiment, while the other was covered with soft cloth.</a:t>
            </a:r>
          </a:p>
          <a:p>
            <a:endParaRPr lang="en-US" sz="2800" dirty="0"/>
          </a:p>
          <a:p>
            <a:r>
              <a:rPr lang="en-US" sz="2800" dirty="0" smtClean="0"/>
              <a:t>The baby monkeys preferred the cloth mother, even though the other mother provided all the food.</a:t>
            </a:r>
            <a:endParaRPr lang="en-US" sz="2800" dirty="0"/>
          </a:p>
        </p:txBody>
      </p:sp>
    </p:spTree>
    <p:extLst>
      <p:ext uri="{BB962C8B-B14F-4D97-AF65-F5344CB8AC3E}">
        <p14:creationId xmlns:p14="http://schemas.microsoft.com/office/powerpoint/2010/main" val="2665890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Drive-Reduction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Some theorists overlooked that fact that some experiences are inherently pleasurable.</a:t>
            </a:r>
          </a:p>
          <a:p>
            <a:endParaRPr lang="en-US" sz="2800" dirty="0"/>
          </a:p>
          <a:p>
            <a:r>
              <a:rPr lang="en-US" sz="2800" dirty="0" smtClean="0"/>
              <a:t>Soft animals, cuddling a buddy, sometimes hugging…</a:t>
            </a:r>
          </a:p>
          <a:p>
            <a:endParaRPr lang="en-US" sz="2800" dirty="0"/>
          </a:p>
          <a:p>
            <a:r>
              <a:rPr lang="en-US" sz="2800" dirty="0" smtClean="0"/>
              <a:t>Although they do not reduce drives, they serve as incentives or goals for behavior.</a:t>
            </a:r>
          </a:p>
          <a:p>
            <a:endParaRPr lang="en-US" sz="2800" dirty="0"/>
          </a:p>
          <a:p>
            <a:endParaRPr lang="en-US" sz="2800" dirty="0"/>
          </a:p>
        </p:txBody>
      </p:sp>
    </p:spTree>
    <p:extLst>
      <p:ext uri="{BB962C8B-B14F-4D97-AF65-F5344CB8AC3E}">
        <p14:creationId xmlns:p14="http://schemas.microsoft.com/office/powerpoint/2010/main" val="1878300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Drive-Reduction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Sometimes we participate in activities that increase our tension.</a:t>
            </a:r>
          </a:p>
          <a:p>
            <a:pPr lvl="1"/>
            <a:r>
              <a:rPr lang="en-US" sz="2400" dirty="0" smtClean="0"/>
              <a:t>Roller coasters</a:t>
            </a:r>
          </a:p>
          <a:p>
            <a:pPr lvl="1"/>
            <a:r>
              <a:rPr lang="en-US" sz="2400" dirty="0" smtClean="0"/>
              <a:t>Scary movies</a:t>
            </a:r>
          </a:p>
          <a:p>
            <a:pPr marL="0" indent="0">
              <a:buNone/>
            </a:pPr>
            <a:endParaRPr lang="en-US" sz="2600" dirty="0" smtClean="0"/>
          </a:p>
          <a:p>
            <a:r>
              <a:rPr lang="en-US" sz="2600" dirty="0" smtClean="0"/>
              <a:t>Many psychologists conclude there can be no general theory of motivation, as Hall suggested.</a:t>
            </a:r>
          </a:p>
          <a:p>
            <a:endParaRPr lang="en-US" sz="2600" dirty="0"/>
          </a:p>
          <a:p>
            <a:r>
              <a:rPr lang="en-US" sz="2600" dirty="0" smtClean="0"/>
              <a:t>There are many behaviors that cannot be explained through deprivation.</a:t>
            </a:r>
            <a:endParaRPr lang="en-US" sz="2800" dirty="0" smtClean="0"/>
          </a:p>
        </p:txBody>
      </p:sp>
    </p:spTree>
    <p:extLst>
      <p:ext uri="{BB962C8B-B14F-4D97-AF65-F5344CB8AC3E}">
        <p14:creationId xmlns:p14="http://schemas.microsoft.com/office/powerpoint/2010/main" val="4144041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Incentive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Incentive theory emphasizes the role of the environment in affecting behavior.</a:t>
            </a:r>
          </a:p>
          <a:p>
            <a:endParaRPr lang="en-US" sz="2800" dirty="0"/>
          </a:p>
          <a:p>
            <a:r>
              <a:rPr lang="en-US" sz="2800" dirty="0" smtClean="0"/>
              <a:t>An incentive is the external reward or reinforcer that motivates a behavior.</a:t>
            </a:r>
          </a:p>
          <a:p>
            <a:endParaRPr lang="en-US" sz="2800" dirty="0"/>
          </a:p>
          <a:p>
            <a:r>
              <a:rPr lang="en-US" sz="2800" dirty="0" smtClean="0"/>
              <a:t>Incentives are also known as goals, rewards, and achievements.</a:t>
            </a:r>
          </a:p>
          <a:p>
            <a:endParaRPr lang="en-US" sz="2800" dirty="0"/>
          </a:p>
          <a:p>
            <a:r>
              <a:rPr lang="en-US" sz="2800" dirty="0" smtClean="0"/>
              <a:t>Incentives pull us to obtain our needs.</a:t>
            </a:r>
            <a:endParaRPr lang="en-US" sz="2800" dirty="0"/>
          </a:p>
        </p:txBody>
      </p:sp>
    </p:spTree>
    <p:extLst>
      <p:ext uri="{BB962C8B-B14F-4D97-AF65-F5344CB8AC3E}">
        <p14:creationId xmlns:p14="http://schemas.microsoft.com/office/powerpoint/2010/main" val="66343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Incentive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For example, hunger may cause us to walk to the cafeteria, but the sandwich is the incentive.</a:t>
            </a:r>
          </a:p>
          <a:p>
            <a:endParaRPr lang="en-US" sz="2800" dirty="0"/>
          </a:p>
          <a:p>
            <a:r>
              <a:rPr lang="en-US" sz="2800" dirty="0" smtClean="0"/>
              <a:t>Depending on how strong the drive is, we may not care how weak the incentive is. (bland sandwich)</a:t>
            </a:r>
          </a:p>
          <a:p>
            <a:endParaRPr lang="en-US" sz="2800" dirty="0"/>
          </a:p>
          <a:p>
            <a:r>
              <a:rPr lang="en-US" sz="2800" dirty="0" smtClean="0"/>
              <a:t>If the drive is weak, we may still eat, because the incentive is strong… our favorite sandwich.</a:t>
            </a:r>
          </a:p>
          <a:p>
            <a:endParaRPr lang="en-US" sz="2800" dirty="0"/>
          </a:p>
          <a:p>
            <a:r>
              <a:rPr lang="en-US" sz="2800" dirty="0" smtClean="0"/>
              <a:t>We are motivated to obtain incentives.</a:t>
            </a:r>
            <a:endParaRPr lang="en-US" sz="2800" dirty="0"/>
          </a:p>
        </p:txBody>
      </p:sp>
    </p:spTree>
    <p:extLst>
      <p:ext uri="{BB962C8B-B14F-4D97-AF65-F5344CB8AC3E}">
        <p14:creationId xmlns:p14="http://schemas.microsoft.com/office/powerpoint/2010/main" val="227901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Cognitive Theory</a:t>
            </a:r>
            <a:endParaRPr lang="en-US" sz="4000" dirty="0"/>
          </a:p>
        </p:txBody>
      </p:sp>
      <p:sp>
        <p:nvSpPr>
          <p:cNvPr id="3" name="Content Placeholder 2"/>
          <p:cNvSpPr>
            <a:spLocks noGrp="1"/>
          </p:cNvSpPr>
          <p:nvPr>
            <p:ph sz="quarter" idx="13"/>
          </p:nvPr>
        </p:nvSpPr>
        <p:spPr>
          <a:xfrm>
            <a:off x="274320" y="1298448"/>
            <a:ext cx="8595360" cy="5483352"/>
          </a:xfrm>
        </p:spPr>
        <p:txBody>
          <a:bodyPr>
            <a:normAutofit/>
          </a:bodyPr>
          <a:lstStyle/>
          <a:p>
            <a:r>
              <a:rPr lang="en-US" sz="2800" dirty="0" smtClean="0"/>
              <a:t>Cognitive psychologists look at forces both inside and outside of us that create our drives.</a:t>
            </a:r>
          </a:p>
          <a:p>
            <a:endParaRPr lang="en-US" sz="2800" dirty="0"/>
          </a:p>
          <a:p>
            <a:r>
              <a:rPr lang="en-US" sz="2800" dirty="0" smtClean="0"/>
              <a:t>They believe we act for either intrinsic or extrinsic motivations.</a:t>
            </a:r>
          </a:p>
          <a:p>
            <a:endParaRPr lang="en-US" sz="2800" dirty="0"/>
          </a:p>
          <a:p>
            <a:pPr lvl="1"/>
            <a:r>
              <a:rPr lang="en-US" sz="2600" dirty="0" smtClean="0"/>
              <a:t>Extrinsic motivation engages us in activities that either reduce biological needs or help us obtain external incentives.</a:t>
            </a:r>
          </a:p>
          <a:p>
            <a:pPr lvl="1"/>
            <a:r>
              <a:rPr lang="en-US" sz="2600" dirty="0" smtClean="0"/>
              <a:t>Intrinsic motivation comes from within.  We do something because it is rewarding to us personally, or fulfills our beliefs or expectations.</a:t>
            </a:r>
          </a:p>
          <a:p>
            <a:endParaRPr lang="en-US" sz="2800" dirty="0"/>
          </a:p>
        </p:txBody>
      </p:sp>
    </p:spTree>
    <p:extLst>
      <p:ext uri="{BB962C8B-B14F-4D97-AF65-F5344CB8AC3E}">
        <p14:creationId xmlns:p14="http://schemas.microsoft.com/office/powerpoint/2010/main" val="134304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 Can…</a:t>
            </a:r>
            <a:endParaRPr lang="en-US" sz="4000" dirty="0"/>
          </a:p>
        </p:txBody>
      </p:sp>
      <p:sp>
        <p:nvSpPr>
          <p:cNvPr id="3" name="Content Placeholder 2"/>
          <p:cNvSpPr>
            <a:spLocks noGrp="1"/>
          </p:cNvSpPr>
          <p:nvPr>
            <p:ph sz="quarter" idx="13"/>
          </p:nvPr>
        </p:nvSpPr>
        <p:spPr/>
        <p:txBody>
          <a:bodyPr>
            <a:normAutofit/>
          </a:bodyPr>
          <a:lstStyle/>
          <a:p>
            <a:r>
              <a:rPr lang="en-US" sz="2800" dirty="0" smtClean="0"/>
              <a:t>Describe four theories of motivation.</a:t>
            </a:r>
          </a:p>
          <a:p>
            <a:endParaRPr lang="en-US" sz="2800" dirty="0" smtClean="0"/>
          </a:p>
          <a:p>
            <a:r>
              <a:rPr lang="en-US" sz="2800" dirty="0" smtClean="0"/>
              <a:t>Discuss the difference between intrinsic and extrinsic motivation.</a:t>
            </a:r>
            <a:endParaRPr lang="en-US" sz="2800" dirty="0"/>
          </a:p>
        </p:txBody>
      </p:sp>
    </p:spTree>
    <p:extLst>
      <p:ext uri="{BB962C8B-B14F-4D97-AF65-F5344CB8AC3E}">
        <p14:creationId xmlns:p14="http://schemas.microsoft.com/office/powerpoint/2010/main" val="3122033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Cognitive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For example, if you spend hours practicing basketball because you want to excel at the sport, that is an intrinsic motivator. </a:t>
            </a:r>
          </a:p>
          <a:p>
            <a:endParaRPr lang="en-US" sz="2800" dirty="0"/>
          </a:p>
          <a:p>
            <a:r>
              <a:rPr lang="en-US" sz="2800" dirty="0" smtClean="0"/>
              <a:t> If you practice because your parents want you to excel, that is an extrinsic.</a:t>
            </a:r>
          </a:p>
          <a:p>
            <a:endParaRPr lang="en-US" sz="2800" dirty="0"/>
          </a:p>
          <a:p>
            <a:r>
              <a:rPr lang="en-US" sz="2800" dirty="0" smtClean="0"/>
              <a:t>If you play just for the fun of playing, it is intrinsic.</a:t>
            </a:r>
          </a:p>
          <a:p>
            <a:endParaRPr lang="en-US" sz="2800" dirty="0"/>
          </a:p>
          <a:p>
            <a:endParaRPr lang="en-US" sz="2800" dirty="0"/>
          </a:p>
        </p:txBody>
      </p:sp>
    </p:spTree>
    <p:extLst>
      <p:ext uri="{BB962C8B-B14F-4D97-AF65-F5344CB8AC3E}">
        <p14:creationId xmlns:p14="http://schemas.microsoft.com/office/powerpoint/2010/main" val="1174278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Cognitive Theory</a:t>
            </a:r>
            <a:endParaRPr lang="en-US" sz="4000" dirty="0"/>
          </a:p>
        </p:txBody>
      </p:sp>
      <p:sp>
        <p:nvSpPr>
          <p:cNvPr id="3" name="Content Placeholder 2"/>
          <p:cNvSpPr>
            <a:spLocks noGrp="1"/>
          </p:cNvSpPr>
          <p:nvPr>
            <p:ph sz="quarter" idx="13"/>
          </p:nvPr>
        </p:nvSpPr>
        <p:spPr>
          <a:xfrm>
            <a:off x="274320" y="1298448"/>
            <a:ext cx="8595360" cy="5559552"/>
          </a:xfrm>
        </p:spPr>
        <p:txBody>
          <a:bodyPr>
            <a:normAutofit/>
          </a:bodyPr>
          <a:lstStyle/>
          <a:p>
            <a:r>
              <a:rPr lang="en-US" sz="2800" dirty="0" smtClean="0"/>
              <a:t>Many times your motivation is both intrinsic and extrinsic.</a:t>
            </a:r>
          </a:p>
          <a:p>
            <a:endParaRPr lang="en-US" sz="2800" dirty="0"/>
          </a:p>
          <a:p>
            <a:r>
              <a:rPr lang="en-US" sz="2800" dirty="0" smtClean="0"/>
              <a:t>Many psychologists believe in the </a:t>
            </a:r>
            <a:r>
              <a:rPr lang="en-US" sz="2800" dirty="0" err="1" smtClean="0"/>
              <a:t>overjustification</a:t>
            </a:r>
            <a:r>
              <a:rPr lang="en-US" sz="2800" dirty="0" smtClean="0"/>
              <a:t> effect.</a:t>
            </a:r>
          </a:p>
          <a:p>
            <a:endParaRPr lang="en-US" sz="1000" dirty="0"/>
          </a:p>
          <a:p>
            <a:r>
              <a:rPr lang="en-US" sz="2800" dirty="0" smtClean="0"/>
              <a:t>When people are given a too much extrinsic motivation to complete a task, their intrinsic motivation declines.</a:t>
            </a:r>
          </a:p>
          <a:p>
            <a:pPr lvl="2"/>
            <a:r>
              <a:rPr lang="en-US" sz="2400" dirty="0" smtClean="0"/>
              <a:t>Ex. You like to read, if someone started to pay you, you may enjoy reading less.  You may ask yourself “why am I doing this? Its not to enjoy books, its for the money” And read less.</a:t>
            </a:r>
            <a:endParaRPr lang="en-US" sz="2400" dirty="0"/>
          </a:p>
        </p:txBody>
      </p:sp>
    </p:spTree>
    <p:extLst>
      <p:ext uri="{BB962C8B-B14F-4D97-AF65-F5344CB8AC3E}">
        <p14:creationId xmlns:p14="http://schemas.microsoft.com/office/powerpoint/2010/main" val="3539010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 Can…</a:t>
            </a:r>
            <a:endParaRPr lang="en-US" sz="4000" dirty="0"/>
          </a:p>
        </p:txBody>
      </p:sp>
      <p:sp>
        <p:nvSpPr>
          <p:cNvPr id="3" name="Content Placeholder 2"/>
          <p:cNvSpPr>
            <a:spLocks noGrp="1"/>
          </p:cNvSpPr>
          <p:nvPr>
            <p:ph sz="quarter" idx="13"/>
          </p:nvPr>
        </p:nvSpPr>
        <p:spPr/>
        <p:txBody>
          <a:bodyPr>
            <a:normAutofit/>
          </a:bodyPr>
          <a:lstStyle/>
          <a:p>
            <a:r>
              <a:rPr lang="en-US" sz="2800" dirty="0" smtClean="0"/>
              <a:t>Describe the biological and social needs of humans.</a:t>
            </a:r>
          </a:p>
          <a:p>
            <a:r>
              <a:rPr lang="en-US" sz="2800" dirty="0" smtClean="0"/>
              <a:t>Explain Maslow’s hierarchy of needs.</a:t>
            </a:r>
            <a:endParaRPr lang="en-US" sz="2800" dirty="0"/>
          </a:p>
        </p:txBody>
      </p:sp>
    </p:spTree>
    <p:extLst>
      <p:ext uri="{BB962C8B-B14F-4D97-AF65-F5344CB8AC3E}">
        <p14:creationId xmlns:p14="http://schemas.microsoft.com/office/powerpoint/2010/main" val="2856826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Biological and Social Motives</a:t>
            </a:r>
            <a:endParaRPr lang="en-US" sz="4000" dirty="0"/>
          </a:p>
        </p:txBody>
      </p:sp>
      <p:sp>
        <p:nvSpPr>
          <p:cNvPr id="3" name="Content Placeholder 2"/>
          <p:cNvSpPr>
            <a:spLocks noGrp="1"/>
          </p:cNvSpPr>
          <p:nvPr>
            <p:ph sz="quarter" idx="13"/>
          </p:nvPr>
        </p:nvSpPr>
        <p:spPr/>
        <p:txBody>
          <a:bodyPr>
            <a:normAutofit/>
          </a:bodyPr>
          <a:lstStyle/>
          <a:p>
            <a:r>
              <a:rPr lang="en-US" sz="2800" dirty="0" smtClean="0"/>
              <a:t>People spend much of their lives trying to satisfy both biological and social needs.</a:t>
            </a:r>
          </a:p>
          <a:p>
            <a:endParaRPr lang="en-US" sz="2800" dirty="0"/>
          </a:p>
          <a:p>
            <a:r>
              <a:rPr lang="en-US" sz="2800" dirty="0" smtClean="0"/>
              <a:t>Ex. Eating.  We eat for biological and social reasons.</a:t>
            </a:r>
          </a:p>
          <a:p>
            <a:endParaRPr lang="en-US" sz="2800" dirty="0"/>
          </a:p>
          <a:p>
            <a:r>
              <a:rPr lang="en-US" sz="2800" dirty="0" smtClean="0"/>
              <a:t>But why are some people motivated more than others to achieve success?</a:t>
            </a:r>
          </a:p>
        </p:txBody>
      </p:sp>
    </p:spTree>
    <p:extLst>
      <p:ext uri="{BB962C8B-B14F-4D97-AF65-F5344CB8AC3E}">
        <p14:creationId xmlns:p14="http://schemas.microsoft.com/office/powerpoint/2010/main" val="947749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Biological motives</a:t>
            </a:r>
            <a:endParaRPr lang="en-US" sz="4000" dirty="0"/>
          </a:p>
        </p:txBody>
      </p:sp>
      <p:sp>
        <p:nvSpPr>
          <p:cNvPr id="3" name="Content Placeholder 2"/>
          <p:cNvSpPr>
            <a:spLocks noGrp="1"/>
          </p:cNvSpPr>
          <p:nvPr>
            <p:ph sz="quarter" idx="13"/>
          </p:nvPr>
        </p:nvSpPr>
        <p:spPr/>
        <p:txBody>
          <a:bodyPr>
            <a:normAutofit/>
          </a:bodyPr>
          <a:lstStyle/>
          <a:p>
            <a:r>
              <a:rPr lang="en-US" sz="2800" dirty="0" smtClean="0"/>
              <a:t>Some behavior is determined by the internal, or physiological state of </a:t>
            </a:r>
            <a:r>
              <a:rPr lang="en-US" sz="2800" smtClean="0"/>
              <a:t>the organism</a:t>
            </a:r>
            <a:r>
              <a:rPr lang="en-US" sz="2800" dirty="0" smtClean="0"/>
              <a:t>.</a:t>
            </a:r>
          </a:p>
          <a:p>
            <a:endParaRPr lang="en-US" sz="2800" dirty="0"/>
          </a:p>
          <a:p>
            <a:endParaRPr lang="en-US" sz="2800" dirty="0" smtClean="0"/>
          </a:p>
          <a:p>
            <a:r>
              <a:rPr lang="en-US" sz="2800" dirty="0" smtClean="0"/>
              <a:t>Biological needs are critical to survival and physical well-being.</a:t>
            </a:r>
          </a:p>
          <a:p>
            <a:endParaRPr lang="en-US" sz="2800" dirty="0"/>
          </a:p>
          <a:p>
            <a:r>
              <a:rPr lang="en-US" sz="2800" dirty="0" smtClean="0"/>
              <a:t>The nervous system is designed to change behavior to return a body to a condition of chemical balance when there are variations in some chemicals.</a:t>
            </a:r>
            <a:endParaRPr lang="en-US" sz="2800" dirty="0"/>
          </a:p>
        </p:txBody>
      </p:sp>
    </p:spTree>
    <p:extLst>
      <p:ext uri="{BB962C8B-B14F-4D97-AF65-F5344CB8AC3E}">
        <p14:creationId xmlns:p14="http://schemas.microsoft.com/office/powerpoint/2010/main" val="1062888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Biological motives</a:t>
            </a:r>
          </a:p>
        </p:txBody>
      </p:sp>
      <p:sp>
        <p:nvSpPr>
          <p:cNvPr id="3" name="Content Placeholder 2"/>
          <p:cNvSpPr>
            <a:spLocks noGrp="1"/>
          </p:cNvSpPr>
          <p:nvPr>
            <p:ph sz="quarter" idx="13"/>
          </p:nvPr>
        </p:nvSpPr>
        <p:spPr/>
        <p:txBody>
          <a:bodyPr>
            <a:normAutofit/>
          </a:bodyPr>
          <a:lstStyle/>
          <a:p>
            <a:r>
              <a:rPr lang="en-US" sz="2800" dirty="0" smtClean="0"/>
              <a:t>All humans have built-in regulating systems to control things like temp., blood sugar, and hormones.</a:t>
            </a:r>
          </a:p>
          <a:p>
            <a:endParaRPr lang="en-US" sz="2800" dirty="0"/>
          </a:p>
          <a:p>
            <a:r>
              <a:rPr lang="en-US" sz="2800" dirty="0" smtClean="0"/>
              <a:t>The tendency of the body to correct imbalances and deviations from normal is called homeostasis.</a:t>
            </a:r>
          </a:p>
          <a:p>
            <a:endParaRPr lang="en-US" sz="2800" dirty="0"/>
          </a:p>
          <a:p>
            <a:endParaRPr lang="en-US" sz="2800" dirty="0"/>
          </a:p>
        </p:txBody>
      </p:sp>
    </p:spTree>
    <p:extLst>
      <p:ext uri="{BB962C8B-B14F-4D97-AF65-F5344CB8AC3E}">
        <p14:creationId xmlns:p14="http://schemas.microsoft.com/office/powerpoint/2010/main" val="753586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Biological motives</a:t>
            </a:r>
          </a:p>
        </p:txBody>
      </p:sp>
      <p:sp>
        <p:nvSpPr>
          <p:cNvPr id="3" name="Content Placeholder 2"/>
          <p:cNvSpPr>
            <a:spLocks noGrp="1"/>
          </p:cNvSpPr>
          <p:nvPr>
            <p:ph sz="quarter" idx="13"/>
          </p:nvPr>
        </p:nvSpPr>
        <p:spPr/>
        <p:txBody>
          <a:bodyPr>
            <a:normAutofit/>
          </a:bodyPr>
          <a:lstStyle/>
          <a:p>
            <a:r>
              <a:rPr lang="en-US" sz="2800" dirty="0" smtClean="0"/>
              <a:t>Hunger is one of the drives that is homeostatic.</a:t>
            </a:r>
          </a:p>
          <a:p>
            <a:endParaRPr lang="en-US" sz="2800" dirty="0"/>
          </a:p>
          <a:p>
            <a:r>
              <a:rPr lang="en-US" sz="2800" dirty="0" smtClean="0"/>
              <a:t>Sometimes you eat because you are in a habit of having lunch at a certain time, or because you are being sociable, or maybe because you are tempted by the sight or smell of a certain food.</a:t>
            </a:r>
          </a:p>
          <a:p>
            <a:endParaRPr lang="en-US" sz="2800" dirty="0"/>
          </a:p>
          <a:p>
            <a:r>
              <a:rPr lang="en-US" sz="2800" dirty="0" smtClean="0"/>
              <a:t>Other times you may eat because you have an aching sensation in your stomach, and you haven’t eaten for hours.</a:t>
            </a:r>
            <a:endParaRPr lang="en-US" sz="2800" dirty="0"/>
          </a:p>
        </p:txBody>
      </p:sp>
    </p:spTree>
    <p:extLst>
      <p:ext uri="{BB962C8B-B14F-4D97-AF65-F5344CB8AC3E}">
        <p14:creationId xmlns:p14="http://schemas.microsoft.com/office/powerpoint/2010/main" val="1956871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Biological motives</a:t>
            </a:r>
          </a:p>
        </p:txBody>
      </p:sp>
      <p:sp>
        <p:nvSpPr>
          <p:cNvPr id="3" name="Content Placeholder 2"/>
          <p:cNvSpPr>
            <a:spLocks noGrp="1"/>
          </p:cNvSpPr>
          <p:nvPr>
            <p:ph sz="quarter" idx="13"/>
          </p:nvPr>
        </p:nvSpPr>
        <p:spPr>
          <a:xfrm>
            <a:off x="274320" y="1298448"/>
            <a:ext cx="8595360" cy="5483352"/>
          </a:xfrm>
        </p:spPr>
        <p:txBody>
          <a:bodyPr>
            <a:normAutofit fontScale="92500"/>
          </a:bodyPr>
          <a:lstStyle/>
          <a:p>
            <a:r>
              <a:rPr lang="en-US" sz="2800" dirty="0" smtClean="0"/>
              <a:t>Your body requires food to repair itself and to store reserves of energy.</a:t>
            </a:r>
          </a:p>
          <a:p>
            <a:endParaRPr lang="en-US" sz="2800" dirty="0"/>
          </a:p>
          <a:p>
            <a:r>
              <a:rPr lang="en-US" sz="2800" dirty="0" smtClean="0"/>
              <a:t>If the lateral hypothalamus(LH) is stimulated, it provides signals for you to eat.</a:t>
            </a:r>
          </a:p>
          <a:p>
            <a:endParaRPr lang="en-US" sz="2800" dirty="0"/>
          </a:p>
          <a:p>
            <a:r>
              <a:rPr lang="en-US" sz="2800" dirty="0" smtClean="0"/>
              <a:t>If the ventromedial hypothalamus(VMH) is stimulated you will slow down or stop eating all together.</a:t>
            </a:r>
          </a:p>
          <a:p>
            <a:endParaRPr lang="en-US" sz="2800" dirty="0"/>
          </a:p>
          <a:p>
            <a:r>
              <a:rPr lang="en-US" sz="2800" dirty="0" smtClean="0"/>
              <a:t>These signals are also more responsive in certain temperatures. LH responds more in cold temps, while the VMH responds more in warmer temperatures.</a:t>
            </a:r>
            <a:endParaRPr lang="en-US" sz="2800" dirty="0"/>
          </a:p>
        </p:txBody>
      </p:sp>
    </p:spTree>
    <p:extLst>
      <p:ext uri="{BB962C8B-B14F-4D97-AF65-F5344CB8AC3E}">
        <p14:creationId xmlns:p14="http://schemas.microsoft.com/office/powerpoint/2010/main" val="1916508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Biological motives</a:t>
            </a:r>
          </a:p>
        </p:txBody>
      </p:sp>
      <p:sp>
        <p:nvSpPr>
          <p:cNvPr id="3" name="Content Placeholder 2"/>
          <p:cNvSpPr>
            <a:spLocks noGrp="1"/>
          </p:cNvSpPr>
          <p:nvPr>
            <p:ph sz="quarter" idx="13"/>
          </p:nvPr>
        </p:nvSpPr>
        <p:spPr/>
        <p:txBody>
          <a:bodyPr>
            <a:normAutofit/>
          </a:bodyPr>
          <a:lstStyle/>
          <a:p>
            <a:r>
              <a:rPr lang="en-US" sz="2800" dirty="0" smtClean="0"/>
              <a:t>Other factors also influence your hunger.</a:t>
            </a:r>
          </a:p>
          <a:p>
            <a:endParaRPr lang="en-US" sz="2800" dirty="0"/>
          </a:p>
          <a:p>
            <a:r>
              <a:rPr lang="en-US" sz="2800" dirty="0" smtClean="0"/>
              <a:t>Blood sugar levels</a:t>
            </a:r>
          </a:p>
          <a:p>
            <a:endParaRPr lang="en-US" sz="2800" dirty="0"/>
          </a:p>
          <a:p>
            <a:r>
              <a:rPr lang="en-US" sz="2800" dirty="0" smtClean="0"/>
              <a:t>Weight set-point</a:t>
            </a:r>
          </a:p>
          <a:p>
            <a:pPr lvl="1"/>
            <a:r>
              <a:rPr lang="en-US" sz="2600" dirty="0" smtClean="0"/>
              <a:t>Your day-to-day weight fluctuation point</a:t>
            </a:r>
          </a:p>
          <a:p>
            <a:pPr marL="170752" lvl="1" indent="0">
              <a:buNone/>
            </a:pPr>
            <a:endParaRPr lang="en-US" sz="2600" dirty="0"/>
          </a:p>
        </p:txBody>
      </p:sp>
    </p:spTree>
    <p:extLst>
      <p:ext uri="{BB962C8B-B14F-4D97-AF65-F5344CB8AC3E}">
        <p14:creationId xmlns:p14="http://schemas.microsoft.com/office/powerpoint/2010/main" val="269821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Biological motives</a:t>
            </a:r>
          </a:p>
        </p:txBody>
      </p:sp>
      <p:sp>
        <p:nvSpPr>
          <p:cNvPr id="3" name="Content Placeholder 2"/>
          <p:cNvSpPr>
            <a:spLocks noGrp="1"/>
          </p:cNvSpPr>
          <p:nvPr>
            <p:ph sz="quarter" idx="13"/>
          </p:nvPr>
        </p:nvSpPr>
        <p:spPr/>
        <p:txBody>
          <a:bodyPr>
            <a:normAutofit/>
          </a:bodyPr>
          <a:lstStyle/>
          <a:p>
            <a:r>
              <a:rPr lang="en-US" sz="2800" dirty="0" smtClean="0"/>
              <a:t>Other hunger factors</a:t>
            </a:r>
            <a:r>
              <a:rPr lang="en-US" sz="2600" dirty="0" smtClean="0"/>
              <a:t> that may cause you to feel hungry or eat.</a:t>
            </a:r>
          </a:p>
          <a:p>
            <a:pPr lvl="1"/>
            <a:r>
              <a:rPr lang="en-US" sz="2800" dirty="0" smtClean="0"/>
              <a:t>These factors are called psychosocial hunger factors</a:t>
            </a:r>
            <a:endParaRPr lang="en-US" sz="2800" dirty="0"/>
          </a:p>
          <a:p>
            <a:pPr lvl="2"/>
            <a:r>
              <a:rPr lang="en-US" sz="2800" dirty="0" smtClean="0"/>
              <a:t>Smell and appearance of food</a:t>
            </a:r>
          </a:p>
          <a:p>
            <a:pPr lvl="2"/>
            <a:r>
              <a:rPr lang="en-US" sz="2800" dirty="0" smtClean="0"/>
              <a:t>If other people are eating</a:t>
            </a:r>
          </a:p>
          <a:p>
            <a:pPr lvl="2"/>
            <a:r>
              <a:rPr lang="en-US" sz="2800" dirty="0" smtClean="0"/>
              <a:t>Social pressures</a:t>
            </a:r>
          </a:p>
          <a:p>
            <a:pPr lvl="2"/>
            <a:r>
              <a:rPr lang="en-US" sz="2800" dirty="0" smtClean="0"/>
              <a:t>Boredom or stress</a:t>
            </a:r>
          </a:p>
          <a:p>
            <a:pPr lvl="2"/>
            <a:r>
              <a:rPr lang="en-US" sz="2800" dirty="0" smtClean="0"/>
              <a:t>Time of day</a:t>
            </a:r>
          </a:p>
          <a:p>
            <a:pPr lvl="2"/>
            <a:r>
              <a:rPr lang="en-US" sz="2800" dirty="0" smtClean="0"/>
              <a:t>Situation </a:t>
            </a:r>
          </a:p>
        </p:txBody>
      </p:sp>
    </p:spTree>
    <p:extLst>
      <p:ext uri="{BB962C8B-B14F-4D97-AF65-F5344CB8AC3E}">
        <p14:creationId xmlns:p14="http://schemas.microsoft.com/office/powerpoint/2010/main" val="3021184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dirty="0"/>
          </a:p>
        </p:txBody>
      </p:sp>
      <p:sp>
        <p:nvSpPr>
          <p:cNvPr id="3" name="Content Placeholder 2"/>
          <p:cNvSpPr>
            <a:spLocks noGrp="1"/>
          </p:cNvSpPr>
          <p:nvPr>
            <p:ph sz="quarter" idx="13"/>
          </p:nvPr>
        </p:nvSpPr>
        <p:spPr/>
        <p:txBody>
          <a:bodyPr>
            <a:normAutofit/>
          </a:bodyPr>
          <a:lstStyle/>
          <a:p>
            <a:r>
              <a:rPr lang="en-US" sz="2800" dirty="0" smtClean="0"/>
              <a:t>Why do people try to climb </a:t>
            </a:r>
            <a:r>
              <a:rPr lang="en-US" sz="2800" dirty="0"/>
              <a:t>M</a:t>
            </a:r>
            <a:r>
              <a:rPr lang="en-US" sz="2800" dirty="0" smtClean="0"/>
              <a:t>t. Everest?</a:t>
            </a:r>
          </a:p>
          <a:p>
            <a:endParaRPr lang="en-US" sz="2800" dirty="0"/>
          </a:p>
          <a:p>
            <a:r>
              <a:rPr lang="en-US" sz="2800" dirty="0" smtClean="0"/>
              <a:t>Why do they cross the Atlantic in hot air balloons?</a:t>
            </a:r>
          </a:p>
          <a:p>
            <a:endParaRPr lang="en-US" sz="2800" dirty="0"/>
          </a:p>
          <a:p>
            <a:r>
              <a:rPr lang="en-US" sz="2800" dirty="0" smtClean="0"/>
              <a:t>Why do some people memorize batting averages?</a:t>
            </a:r>
          </a:p>
          <a:p>
            <a:endParaRPr lang="en-US" sz="2800" dirty="0"/>
          </a:p>
          <a:p>
            <a:r>
              <a:rPr lang="en-US" sz="2800" dirty="0" smtClean="0"/>
              <a:t>Why do some do some people give so much more than others seem to?</a:t>
            </a:r>
            <a:endParaRPr lang="en-US" sz="2800" dirty="0"/>
          </a:p>
        </p:txBody>
      </p:sp>
    </p:spTree>
    <p:extLst>
      <p:ext uri="{BB962C8B-B14F-4D97-AF65-F5344CB8AC3E}">
        <p14:creationId xmlns:p14="http://schemas.microsoft.com/office/powerpoint/2010/main" val="2864860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Biological motives</a:t>
            </a:r>
          </a:p>
        </p:txBody>
      </p:sp>
      <p:sp>
        <p:nvSpPr>
          <p:cNvPr id="3" name="Content Placeholder 2"/>
          <p:cNvSpPr>
            <a:spLocks noGrp="1"/>
          </p:cNvSpPr>
          <p:nvPr>
            <p:ph sz="quarter" idx="13"/>
          </p:nvPr>
        </p:nvSpPr>
        <p:spPr/>
        <p:txBody>
          <a:bodyPr>
            <a:normAutofit/>
          </a:bodyPr>
          <a:lstStyle/>
          <a:p>
            <a:r>
              <a:rPr lang="en-US" sz="2800" dirty="0" smtClean="0"/>
              <a:t>There is growing evidence that biology affects a person’s weight.</a:t>
            </a:r>
          </a:p>
          <a:p>
            <a:endParaRPr lang="en-US" sz="2800" dirty="0"/>
          </a:p>
          <a:p>
            <a:r>
              <a:rPr lang="en-US" sz="2800" dirty="0" smtClean="0"/>
              <a:t>Obesity is considered 30% over ideal body weight, while overweight is 20% over.</a:t>
            </a:r>
          </a:p>
          <a:p>
            <a:endParaRPr lang="en-US" sz="2800" dirty="0"/>
          </a:p>
          <a:p>
            <a:r>
              <a:rPr lang="en-US" sz="2800" dirty="0" smtClean="0"/>
              <a:t>Currently about 1/3 of Americans are obese.</a:t>
            </a:r>
          </a:p>
          <a:p>
            <a:endParaRPr lang="en-US" sz="2800" dirty="0"/>
          </a:p>
          <a:p>
            <a:endParaRPr lang="en-US" sz="2800" dirty="0"/>
          </a:p>
        </p:txBody>
      </p:sp>
    </p:spTree>
    <p:extLst>
      <p:ext uri="{BB962C8B-B14F-4D97-AF65-F5344CB8AC3E}">
        <p14:creationId xmlns:p14="http://schemas.microsoft.com/office/powerpoint/2010/main" val="2948116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Biological motives</a:t>
            </a:r>
          </a:p>
        </p:txBody>
      </p:sp>
      <p:sp>
        <p:nvSpPr>
          <p:cNvPr id="3" name="Content Placeholder 2"/>
          <p:cNvSpPr>
            <a:spLocks noGrp="1"/>
          </p:cNvSpPr>
          <p:nvPr>
            <p:ph sz="quarter" idx="13"/>
          </p:nvPr>
        </p:nvSpPr>
        <p:spPr/>
        <p:txBody>
          <a:bodyPr>
            <a:normAutofit lnSpcReduction="10000"/>
          </a:bodyPr>
          <a:lstStyle/>
          <a:p>
            <a:r>
              <a:rPr lang="en-US" sz="2800" dirty="0" smtClean="0"/>
              <a:t>Studies show that obese people tend to eat by responding to external cues instead of internal cues, like hunger.</a:t>
            </a:r>
          </a:p>
          <a:p>
            <a:endParaRPr lang="en-US" sz="2800" dirty="0"/>
          </a:p>
          <a:p>
            <a:r>
              <a:rPr lang="en-US" sz="2800" dirty="0" smtClean="0"/>
              <a:t>Overweight people are more likely to eat because food is available than people of normal weight.</a:t>
            </a:r>
          </a:p>
          <a:p>
            <a:endParaRPr lang="en-US" sz="2800" dirty="0"/>
          </a:p>
          <a:p>
            <a:r>
              <a:rPr lang="en-US" sz="2800" dirty="0" smtClean="0"/>
              <a:t>Other factors like exercise also contribute to obesity.</a:t>
            </a:r>
          </a:p>
          <a:p>
            <a:endParaRPr lang="en-US" sz="2800" dirty="0"/>
          </a:p>
          <a:p>
            <a:r>
              <a:rPr lang="en-US" sz="2800" dirty="0" smtClean="0"/>
              <a:t>It has shown though, that anxiety and depression do not.</a:t>
            </a:r>
            <a:endParaRPr lang="en-US" sz="2800" dirty="0"/>
          </a:p>
        </p:txBody>
      </p:sp>
    </p:spTree>
    <p:extLst>
      <p:ext uri="{BB962C8B-B14F-4D97-AF65-F5344CB8AC3E}">
        <p14:creationId xmlns:p14="http://schemas.microsoft.com/office/powerpoint/2010/main" val="1759079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Social motives</a:t>
            </a:r>
            <a:endParaRPr lang="en-US" sz="4000" dirty="0"/>
          </a:p>
        </p:txBody>
      </p:sp>
      <p:sp>
        <p:nvSpPr>
          <p:cNvPr id="3" name="Content Placeholder 2"/>
          <p:cNvSpPr>
            <a:spLocks noGrp="1"/>
          </p:cNvSpPr>
          <p:nvPr>
            <p:ph sz="quarter" idx="13"/>
          </p:nvPr>
        </p:nvSpPr>
        <p:spPr/>
        <p:txBody>
          <a:bodyPr>
            <a:normAutofit/>
          </a:bodyPr>
          <a:lstStyle/>
          <a:p>
            <a:r>
              <a:rPr lang="en-US" sz="2800" dirty="0" smtClean="0"/>
              <a:t>Social motives are learned from other people.</a:t>
            </a:r>
          </a:p>
          <a:p>
            <a:endParaRPr lang="en-US" sz="2800" dirty="0"/>
          </a:p>
          <a:p>
            <a:r>
              <a:rPr lang="en-US" sz="2800" dirty="0" smtClean="0"/>
              <a:t>The achievement motive is one example.</a:t>
            </a:r>
          </a:p>
          <a:p>
            <a:endParaRPr lang="en-US" sz="2800" dirty="0"/>
          </a:p>
          <a:p>
            <a:r>
              <a:rPr lang="en-US" sz="2800" dirty="0" smtClean="0"/>
              <a:t>Why do some people desire to set goals and persist in reaching them despite obstacles and frustrations?</a:t>
            </a:r>
          </a:p>
          <a:p>
            <a:endParaRPr lang="en-US" sz="2800" dirty="0"/>
          </a:p>
          <a:p>
            <a:r>
              <a:rPr lang="en-US" sz="2800" dirty="0" smtClean="0"/>
              <a:t>Achievement motive has been studied in depth by David McClelland.</a:t>
            </a:r>
            <a:endParaRPr lang="en-US" sz="2800" dirty="0"/>
          </a:p>
        </p:txBody>
      </p:sp>
    </p:spTree>
    <p:extLst>
      <p:ext uri="{BB962C8B-B14F-4D97-AF65-F5344CB8AC3E}">
        <p14:creationId xmlns:p14="http://schemas.microsoft.com/office/powerpoint/2010/main" val="3135181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Social Motives</a:t>
            </a:r>
          </a:p>
        </p:txBody>
      </p:sp>
      <p:sp>
        <p:nvSpPr>
          <p:cNvPr id="3" name="Content Placeholder 2"/>
          <p:cNvSpPr>
            <a:spLocks noGrp="1"/>
          </p:cNvSpPr>
          <p:nvPr>
            <p:ph sz="quarter" idx="13"/>
          </p:nvPr>
        </p:nvSpPr>
        <p:spPr/>
        <p:txBody>
          <a:bodyPr>
            <a:noAutofit/>
          </a:bodyPr>
          <a:lstStyle/>
          <a:p>
            <a:r>
              <a:rPr lang="en-US" sz="2800" dirty="0" smtClean="0"/>
              <a:t>The TAT is a series of pictures that the participant is instructed to make up a story about what is occurring in each picture.</a:t>
            </a:r>
          </a:p>
          <a:p>
            <a:endParaRPr lang="en-US" sz="2800" dirty="0"/>
          </a:p>
          <a:p>
            <a:r>
              <a:rPr lang="en-US" sz="2800" dirty="0" smtClean="0"/>
              <a:t>There are no right or wrong answers because the answers are created from the participants beliefs, motives, and attitudes.</a:t>
            </a:r>
          </a:p>
          <a:p>
            <a:endParaRPr lang="en-US" sz="2800" dirty="0"/>
          </a:p>
          <a:p>
            <a:r>
              <a:rPr lang="en-US" sz="2800" dirty="0" smtClean="0"/>
              <a:t>Each story is “coded” for themes and the themes are scored according to their relevance to certain themes, such as setting goals, competing, and overcoming obstacles.</a:t>
            </a:r>
            <a:endParaRPr lang="en-US" sz="2800" dirty="0"/>
          </a:p>
        </p:txBody>
      </p:sp>
    </p:spTree>
    <p:extLst>
      <p:ext uri="{BB962C8B-B14F-4D97-AF65-F5344CB8AC3E}">
        <p14:creationId xmlns:p14="http://schemas.microsoft.com/office/powerpoint/2010/main" val="2324543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Social Motives</a:t>
            </a:r>
          </a:p>
        </p:txBody>
      </p:sp>
      <p:sp>
        <p:nvSpPr>
          <p:cNvPr id="3" name="Content Placeholder 2"/>
          <p:cNvSpPr>
            <a:spLocks noGrp="1"/>
          </p:cNvSpPr>
          <p:nvPr>
            <p:ph sz="quarter" idx="13"/>
          </p:nvPr>
        </p:nvSpPr>
        <p:spPr/>
        <p:txBody>
          <a:bodyPr/>
          <a:lstStyle/>
          <a:p>
            <a:r>
              <a:rPr lang="en-US" sz="2800" dirty="0" smtClean="0"/>
              <a:t>Participants score a high need for achievement if they display persistence on tasks, or the ability to perform better on tasks, set challenging goals, compete to win, and are attracted to challenging tasks or careers.</a:t>
            </a:r>
          </a:p>
          <a:p>
            <a:endParaRPr lang="en-US" dirty="0"/>
          </a:p>
          <a:p>
            <a:endParaRPr lang="en-US" dirty="0"/>
          </a:p>
        </p:txBody>
      </p:sp>
    </p:spTree>
    <p:extLst>
      <p:ext uri="{BB962C8B-B14F-4D97-AF65-F5344CB8AC3E}">
        <p14:creationId xmlns:p14="http://schemas.microsoft.com/office/powerpoint/2010/main" val="3511028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91550" cy="1066801"/>
          </a:xfrm>
        </p:spPr>
        <p:txBody>
          <a:bodyPr>
            <a:normAutofit/>
          </a:bodyPr>
          <a:lstStyle/>
          <a:p>
            <a:r>
              <a:rPr lang="en-US" sz="4000" dirty="0"/>
              <a:t>Social Motives</a:t>
            </a:r>
          </a:p>
        </p:txBody>
      </p:sp>
      <p:sp>
        <p:nvSpPr>
          <p:cNvPr id="3" name="Content Placeholder 2"/>
          <p:cNvSpPr>
            <a:spLocks noGrp="1"/>
          </p:cNvSpPr>
          <p:nvPr>
            <p:ph sz="quarter" idx="13"/>
          </p:nvPr>
        </p:nvSpPr>
        <p:spPr>
          <a:xfrm>
            <a:off x="228600" y="838200"/>
            <a:ext cx="8595360" cy="4937760"/>
          </a:xfrm>
        </p:spPr>
        <p:txBody>
          <a:bodyPr>
            <a:noAutofit/>
          </a:bodyPr>
          <a:lstStyle/>
          <a:p>
            <a:r>
              <a:rPr lang="en-US" sz="2800" dirty="0" smtClean="0"/>
              <a:t>McClelland followed students at Wesleyan University and found that 83% of students in entrepreneurial work were high scorers in achievement, while only 21% of the nonentrepreneurial students were had scored highly in achievement.</a:t>
            </a:r>
          </a:p>
          <a:p>
            <a:endParaRPr lang="en-US" sz="2800" dirty="0"/>
          </a:p>
          <a:p>
            <a:r>
              <a:rPr lang="en-US" sz="2800" dirty="0" smtClean="0"/>
              <a:t>Studies show that high achievers prefer to be associated with people who will help them to achieve as opposed to more friendly people.</a:t>
            </a:r>
          </a:p>
          <a:p>
            <a:endParaRPr lang="en-US" sz="2800" dirty="0"/>
          </a:p>
          <a:p>
            <a:r>
              <a:rPr lang="en-US" sz="2800" dirty="0" smtClean="0"/>
              <a:t>They may be less likely to be artistically sensitive, value intimacy in a relationship, or be the most interesting people.</a:t>
            </a:r>
            <a:endParaRPr lang="en-US" sz="2800" dirty="0"/>
          </a:p>
        </p:txBody>
      </p:sp>
    </p:spTree>
    <p:extLst>
      <p:ext uri="{BB962C8B-B14F-4D97-AF65-F5344CB8AC3E}">
        <p14:creationId xmlns:p14="http://schemas.microsoft.com/office/powerpoint/2010/main" val="775105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Social Motives</a:t>
            </a:r>
          </a:p>
        </p:txBody>
      </p:sp>
      <p:sp>
        <p:nvSpPr>
          <p:cNvPr id="3" name="Content Placeholder 2"/>
          <p:cNvSpPr>
            <a:spLocks noGrp="1"/>
          </p:cNvSpPr>
          <p:nvPr>
            <p:ph sz="quarter" idx="13"/>
          </p:nvPr>
        </p:nvSpPr>
        <p:spPr/>
        <p:txBody>
          <a:bodyPr>
            <a:normAutofit/>
          </a:bodyPr>
          <a:lstStyle/>
          <a:p>
            <a:r>
              <a:rPr lang="en-US" sz="2800" dirty="0" smtClean="0"/>
              <a:t>Critics claim that the TAT is not a reliable way of testing achievement because stories are difficult to score due to people’s thoughts and feelings being hard to analyze objectively.</a:t>
            </a:r>
            <a:endParaRPr lang="en-US" sz="2800" dirty="0"/>
          </a:p>
        </p:txBody>
      </p:sp>
    </p:spTree>
    <p:extLst>
      <p:ext uri="{BB962C8B-B14F-4D97-AF65-F5344CB8AC3E}">
        <p14:creationId xmlns:p14="http://schemas.microsoft.com/office/powerpoint/2010/main" val="2544882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91550" cy="1066801"/>
          </a:xfrm>
        </p:spPr>
        <p:txBody>
          <a:bodyPr>
            <a:normAutofit/>
          </a:bodyPr>
          <a:lstStyle/>
          <a:p>
            <a:r>
              <a:rPr lang="en-US" sz="4000" dirty="0"/>
              <a:t>Social Motives</a:t>
            </a:r>
          </a:p>
        </p:txBody>
      </p:sp>
      <p:sp>
        <p:nvSpPr>
          <p:cNvPr id="3" name="Content Placeholder 2"/>
          <p:cNvSpPr>
            <a:spLocks noGrp="1"/>
          </p:cNvSpPr>
          <p:nvPr>
            <p:ph sz="quarter" idx="13"/>
          </p:nvPr>
        </p:nvSpPr>
        <p:spPr>
          <a:xfrm>
            <a:off x="228600" y="990600"/>
            <a:ext cx="8595360" cy="4937760"/>
          </a:xfrm>
        </p:spPr>
        <p:txBody>
          <a:bodyPr>
            <a:noAutofit/>
          </a:bodyPr>
          <a:lstStyle/>
          <a:p>
            <a:r>
              <a:rPr lang="en-US" sz="2800" dirty="0" smtClean="0"/>
              <a:t>Some people may be motivated from a fear of failure.</a:t>
            </a:r>
          </a:p>
          <a:p>
            <a:endParaRPr lang="en-US" sz="800" dirty="0"/>
          </a:p>
          <a:p>
            <a:r>
              <a:rPr lang="en-US" sz="2800" dirty="0" smtClean="0"/>
              <a:t>People who fear failure may give up on music lessons or trying out for a sports team if they do not feel they will be successful.</a:t>
            </a:r>
          </a:p>
          <a:p>
            <a:endParaRPr lang="en-US" sz="800" dirty="0"/>
          </a:p>
          <a:p>
            <a:r>
              <a:rPr lang="en-US" sz="2800" dirty="0" smtClean="0"/>
              <a:t>People display fear of failure when they purposefully choose tasks that are unchallenging and unlikely to be difficult.</a:t>
            </a:r>
          </a:p>
          <a:p>
            <a:endParaRPr lang="en-US" sz="800" dirty="0"/>
          </a:p>
          <a:p>
            <a:r>
              <a:rPr lang="en-US" sz="2800" dirty="0" smtClean="0"/>
              <a:t>For example, if given a choice of 3 tasks, easy, difficult yet manageable, and extremely difficult, most people choose the midrange difficulty.  People afraid of failing will choose the easy task.</a:t>
            </a:r>
            <a:endParaRPr lang="en-US" sz="2800" dirty="0"/>
          </a:p>
        </p:txBody>
      </p:sp>
    </p:spTree>
    <p:extLst>
      <p:ext uri="{BB962C8B-B14F-4D97-AF65-F5344CB8AC3E}">
        <p14:creationId xmlns:p14="http://schemas.microsoft.com/office/powerpoint/2010/main" val="1485915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91550" cy="1066801"/>
          </a:xfrm>
        </p:spPr>
        <p:txBody>
          <a:bodyPr>
            <a:normAutofit/>
          </a:bodyPr>
          <a:lstStyle/>
          <a:p>
            <a:r>
              <a:rPr lang="en-US" sz="4000" dirty="0"/>
              <a:t>Social Motives</a:t>
            </a:r>
          </a:p>
        </p:txBody>
      </p:sp>
      <p:sp>
        <p:nvSpPr>
          <p:cNvPr id="3" name="Content Placeholder 2"/>
          <p:cNvSpPr>
            <a:spLocks noGrp="1"/>
          </p:cNvSpPr>
          <p:nvPr>
            <p:ph sz="quarter" idx="13"/>
          </p:nvPr>
        </p:nvSpPr>
        <p:spPr>
          <a:xfrm>
            <a:off x="228600" y="762000"/>
            <a:ext cx="8595360" cy="4937760"/>
          </a:xfrm>
        </p:spPr>
        <p:txBody>
          <a:bodyPr>
            <a:noAutofit/>
          </a:bodyPr>
          <a:lstStyle/>
          <a:p>
            <a:r>
              <a:rPr lang="en-US" sz="2800" dirty="0" smtClean="0"/>
              <a:t>People who are motivated by fear of failure often find excuses to explain their poor performances.</a:t>
            </a:r>
          </a:p>
          <a:p>
            <a:endParaRPr lang="en-US" sz="800" dirty="0"/>
          </a:p>
          <a:p>
            <a:r>
              <a:rPr lang="en-US" sz="2800" dirty="0" smtClean="0"/>
              <a:t>They do this to save their self-image.</a:t>
            </a:r>
          </a:p>
          <a:p>
            <a:endParaRPr lang="en-US" sz="800" dirty="0"/>
          </a:p>
          <a:p>
            <a:r>
              <a:rPr lang="en-US" sz="2800" dirty="0" smtClean="0"/>
              <a:t>Examples: </a:t>
            </a:r>
          </a:p>
          <a:p>
            <a:pPr lvl="2"/>
            <a:r>
              <a:rPr lang="en-US" sz="2800" dirty="0" smtClean="0"/>
              <a:t>1. slow in a running race due to sleeping poorly</a:t>
            </a:r>
          </a:p>
          <a:p>
            <a:pPr lvl="2"/>
            <a:r>
              <a:rPr lang="en-US" sz="2800" dirty="0" smtClean="0"/>
              <a:t>2. poor grade on the test due to a biased test</a:t>
            </a:r>
          </a:p>
          <a:p>
            <a:pPr lvl="2"/>
            <a:r>
              <a:rPr lang="en-US" sz="2800" dirty="0" smtClean="0"/>
              <a:t>3. couldn’t fill out their weather sheet because they were sick</a:t>
            </a:r>
          </a:p>
          <a:p>
            <a:pPr marL="342202" lvl="2" indent="0">
              <a:buNone/>
            </a:pPr>
            <a:endParaRPr lang="en-US" sz="800" dirty="0"/>
          </a:p>
          <a:p>
            <a:pPr marL="342202" lvl="2" indent="0">
              <a:buNone/>
            </a:pPr>
            <a:r>
              <a:rPr lang="en-US" sz="2800" dirty="0" smtClean="0"/>
              <a:t>Although these excuses help you maintain good feelings about yourself, it prevents you from taking responsibility for your own actions.</a:t>
            </a:r>
          </a:p>
        </p:txBody>
      </p:sp>
    </p:spTree>
    <p:extLst>
      <p:ext uri="{BB962C8B-B14F-4D97-AF65-F5344CB8AC3E}">
        <p14:creationId xmlns:p14="http://schemas.microsoft.com/office/powerpoint/2010/main" val="1241079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91550" cy="1066801"/>
          </a:xfrm>
        </p:spPr>
        <p:txBody>
          <a:bodyPr>
            <a:normAutofit/>
          </a:bodyPr>
          <a:lstStyle/>
          <a:p>
            <a:r>
              <a:rPr lang="en-US" sz="4000" dirty="0"/>
              <a:t>Social Motives</a:t>
            </a:r>
          </a:p>
        </p:txBody>
      </p:sp>
      <p:sp>
        <p:nvSpPr>
          <p:cNvPr id="3" name="Content Placeholder 2"/>
          <p:cNvSpPr>
            <a:spLocks noGrp="1"/>
          </p:cNvSpPr>
          <p:nvPr>
            <p:ph sz="quarter" idx="13"/>
          </p:nvPr>
        </p:nvSpPr>
        <p:spPr>
          <a:xfrm>
            <a:off x="228600" y="990600"/>
            <a:ext cx="8595360" cy="4937760"/>
          </a:xfrm>
        </p:spPr>
        <p:txBody>
          <a:bodyPr>
            <a:noAutofit/>
          </a:bodyPr>
          <a:lstStyle/>
          <a:p>
            <a:r>
              <a:rPr lang="en-US" sz="2800" dirty="0" smtClean="0"/>
              <a:t>Matina Horner identified the side of achievement motivation called </a:t>
            </a:r>
            <a:r>
              <a:rPr lang="en-US" sz="2800" i="1" dirty="0" smtClean="0"/>
              <a:t>motive to avoid success</a:t>
            </a:r>
            <a:r>
              <a:rPr lang="en-US" sz="2800" dirty="0" smtClean="0"/>
              <a:t>.</a:t>
            </a:r>
          </a:p>
          <a:p>
            <a:endParaRPr lang="en-US" sz="800" dirty="0"/>
          </a:p>
          <a:p>
            <a:r>
              <a:rPr lang="en-US" sz="2800" dirty="0" smtClean="0"/>
              <a:t>People who have a very real chance of being successful  in some careers may fear success and choose to avoid it.</a:t>
            </a:r>
          </a:p>
          <a:p>
            <a:endParaRPr lang="en-US" sz="800" dirty="0"/>
          </a:p>
          <a:p>
            <a:r>
              <a:rPr lang="en-US" sz="2800" dirty="0" smtClean="0"/>
              <a:t>Studies show that people who are average or slightly above are usually less fearful.</a:t>
            </a:r>
          </a:p>
          <a:p>
            <a:endParaRPr lang="en-US" sz="800" dirty="0"/>
          </a:p>
          <a:p>
            <a:r>
              <a:rPr lang="en-US" sz="2800" dirty="0" smtClean="0"/>
              <a:t>Expecting success can at times make people more likely to avoid it, despite obvious advantages to being successful.</a:t>
            </a:r>
            <a:endParaRPr lang="en-US" sz="2800" dirty="0"/>
          </a:p>
        </p:txBody>
      </p:sp>
    </p:spTree>
    <p:extLst>
      <p:ext uri="{BB962C8B-B14F-4D97-AF65-F5344CB8AC3E}">
        <p14:creationId xmlns:p14="http://schemas.microsoft.com/office/powerpoint/2010/main" val="3201143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Motivation</a:t>
            </a:r>
            <a:endParaRPr lang="en-US" sz="4000" dirty="0"/>
          </a:p>
        </p:txBody>
      </p:sp>
      <p:sp>
        <p:nvSpPr>
          <p:cNvPr id="3" name="Content Placeholder 2"/>
          <p:cNvSpPr>
            <a:spLocks noGrp="1"/>
          </p:cNvSpPr>
          <p:nvPr>
            <p:ph sz="quarter" idx="13"/>
          </p:nvPr>
        </p:nvSpPr>
        <p:spPr/>
        <p:txBody>
          <a:bodyPr>
            <a:normAutofit/>
          </a:bodyPr>
          <a:lstStyle/>
          <a:p>
            <a:r>
              <a:rPr lang="en-US" sz="2800" dirty="0" smtClean="0"/>
              <a:t>Research on motivation includes the “whys” of behavior.</a:t>
            </a:r>
          </a:p>
          <a:p>
            <a:endParaRPr lang="en-US" sz="2800" dirty="0"/>
          </a:p>
          <a:p>
            <a:r>
              <a:rPr lang="en-US" sz="2800" dirty="0" smtClean="0"/>
              <a:t>Motivation: an internal state that activates behavior and directs it toward a goal.</a:t>
            </a:r>
          </a:p>
          <a:p>
            <a:endParaRPr lang="en-US" sz="2800" dirty="0"/>
          </a:p>
          <a:p>
            <a:r>
              <a:rPr lang="en-US" sz="2800" dirty="0" smtClean="0"/>
              <a:t>Includes the psychological and physiological factors that we act certain ways at certain times.</a:t>
            </a:r>
            <a:endParaRPr lang="en-US" sz="2800" dirty="0"/>
          </a:p>
        </p:txBody>
      </p:sp>
    </p:spTree>
    <p:extLst>
      <p:ext uri="{BB962C8B-B14F-4D97-AF65-F5344CB8AC3E}">
        <p14:creationId xmlns:p14="http://schemas.microsoft.com/office/powerpoint/2010/main" val="3494564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Social Motives</a:t>
            </a:r>
            <a:endParaRPr lang="en-US" sz="4000" dirty="0"/>
          </a:p>
        </p:txBody>
      </p:sp>
      <p:sp>
        <p:nvSpPr>
          <p:cNvPr id="3" name="Content Placeholder 2"/>
          <p:cNvSpPr>
            <a:spLocks noGrp="1"/>
          </p:cNvSpPr>
          <p:nvPr>
            <p:ph sz="quarter" idx="13"/>
          </p:nvPr>
        </p:nvSpPr>
        <p:spPr>
          <a:xfrm>
            <a:off x="304800" y="1295400"/>
            <a:ext cx="8595360" cy="4937760"/>
          </a:xfrm>
        </p:spPr>
        <p:txBody>
          <a:bodyPr>
            <a:normAutofit/>
          </a:bodyPr>
          <a:lstStyle/>
          <a:p>
            <a:r>
              <a:rPr lang="en-US" sz="2800" dirty="0" smtClean="0"/>
              <a:t>Problems arose with Horner’s findings when others began studying </a:t>
            </a:r>
            <a:r>
              <a:rPr lang="en-US" sz="2800" i="1" dirty="0" smtClean="0"/>
              <a:t>avoidance of success</a:t>
            </a:r>
            <a:r>
              <a:rPr lang="en-US" sz="2800" dirty="0" smtClean="0"/>
              <a:t>.</a:t>
            </a:r>
          </a:p>
          <a:p>
            <a:endParaRPr lang="en-US" sz="2800" dirty="0"/>
          </a:p>
          <a:p>
            <a:r>
              <a:rPr lang="en-US" sz="2800" dirty="0" smtClean="0"/>
              <a:t>It is difficult to define success</a:t>
            </a:r>
          </a:p>
          <a:p>
            <a:endParaRPr lang="en-US" sz="2800" dirty="0"/>
          </a:p>
          <a:p>
            <a:r>
              <a:rPr lang="en-US" sz="2800" dirty="0" smtClean="0"/>
              <a:t>It is difficult to tell whether a person is more afraid of success or failure.</a:t>
            </a:r>
          </a:p>
          <a:p>
            <a:endParaRPr lang="en-US" sz="2800" dirty="0"/>
          </a:p>
          <a:p>
            <a:r>
              <a:rPr lang="en-US" sz="2800" dirty="0" smtClean="0"/>
              <a:t>Fear of success, does show up almost equally in men and women.</a:t>
            </a:r>
            <a:endParaRPr lang="en-US" sz="2800" dirty="0"/>
          </a:p>
        </p:txBody>
      </p:sp>
    </p:spTree>
    <p:extLst>
      <p:ext uri="{BB962C8B-B14F-4D97-AF65-F5344CB8AC3E}">
        <p14:creationId xmlns:p14="http://schemas.microsoft.com/office/powerpoint/2010/main" val="6762894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Social Motives</a:t>
            </a:r>
          </a:p>
        </p:txBody>
      </p:sp>
      <p:sp>
        <p:nvSpPr>
          <p:cNvPr id="3" name="Content Placeholder 2"/>
          <p:cNvSpPr>
            <a:spLocks noGrp="1"/>
          </p:cNvSpPr>
          <p:nvPr>
            <p:ph sz="quarter" idx="13"/>
          </p:nvPr>
        </p:nvSpPr>
        <p:spPr/>
        <p:txBody>
          <a:bodyPr/>
          <a:lstStyle/>
          <a:p>
            <a:r>
              <a:rPr lang="en-US" sz="2800" dirty="0" smtClean="0"/>
              <a:t>Other theories</a:t>
            </a:r>
          </a:p>
          <a:p>
            <a:pPr lvl="1"/>
            <a:r>
              <a:rPr lang="en-US" sz="2800" dirty="0" smtClean="0"/>
              <a:t>Expectancy – value : expectancy is your likelihood of success and value is what it is worth to you.</a:t>
            </a:r>
          </a:p>
          <a:p>
            <a:pPr lvl="1"/>
            <a:r>
              <a:rPr lang="en-US" sz="2800" dirty="0" smtClean="0"/>
              <a:t>Competency theory : if we choose too easy or difficult tasks we learn nothing, so we choose moderately difficult tasks, where failure and success are possible.</a:t>
            </a:r>
          </a:p>
          <a:p>
            <a:pPr lvl="1"/>
            <a:endParaRPr lang="en-US" dirty="0"/>
          </a:p>
        </p:txBody>
      </p:sp>
    </p:spTree>
    <p:extLst>
      <p:ext uri="{BB962C8B-B14F-4D97-AF65-F5344CB8AC3E}">
        <p14:creationId xmlns:p14="http://schemas.microsoft.com/office/powerpoint/2010/main" val="1010039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Maslow’s Hierarchy of Needs</a:t>
            </a:r>
            <a:endParaRPr lang="en-US" sz="4000" dirty="0"/>
          </a:p>
        </p:txBody>
      </p:sp>
      <p:sp>
        <p:nvSpPr>
          <p:cNvPr id="3" name="Content Placeholder 2"/>
          <p:cNvSpPr>
            <a:spLocks noGrp="1"/>
          </p:cNvSpPr>
          <p:nvPr>
            <p:ph sz="quarter" idx="13"/>
          </p:nvPr>
        </p:nvSpPr>
        <p:spPr/>
        <p:txBody>
          <a:bodyPr>
            <a:noAutofit/>
          </a:bodyPr>
          <a:lstStyle/>
          <a:p>
            <a:r>
              <a:rPr lang="en-US" sz="2800" dirty="0" smtClean="0"/>
              <a:t>Abraham Maslow, a pioneer of humanistic psychology, believed that all humans need to feel competent, to win approval and recognition and feel that they have achieved something.</a:t>
            </a:r>
          </a:p>
          <a:p>
            <a:endParaRPr lang="en-US" sz="2800" dirty="0"/>
          </a:p>
          <a:p>
            <a:r>
              <a:rPr lang="en-US" sz="2800" dirty="0" smtClean="0"/>
              <a:t>He felt there were needs that we all needed to fulfill, he placed them in a hierarchy, and stated that once we fulfill the most basic needs we move up to the next level.</a:t>
            </a:r>
          </a:p>
          <a:p>
            <a:endParaRPr lang="en-US" sz="2800" dirty="0"/>
          </a:p>
          <a:p>
            <a:r>
              <a:rPr lang="en-US" sz="2800" dirty="0" smtClean="0"/>
              <a:t>Maslow believed that humans move up and down the hierarchy based on what they need at the time.</a:t>
            </a:r>
            <a:endParaRPr lang="en-US" sz="2800" dirty="0"/>
          </a:p>
        </p:txBody>
      </p:sp>
    </p:spTree>
    <p:extLst>
      <p:ext uri="{BB962C8B-B14F-4D97-AF65-F5344CB8AC3E}">
        <p14:creationId xmlns:p14="http://schemas.microsoft.com/office/powerpoint/2010/main" val="1299098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Maslow’s Hierarchy of Needs</a:t>
            </a:r>
          </a:p>
        </p:txBody>
      </p:sp>
      <p:sp>
        <p:nvSpPr>
          <p:cNvPr id="3" name="Content Placeholder 2"/>
          <p:cNvSpPr>
            <a:spLocks noGrp="1"/>
          </p:cNvSpPr>
          <p:nvPr>
            <p:ph sz="quarter" idx="13"/>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295399"/>
            <a:ext cx="6096000" cy="529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493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Maslow’s Hierarchy of Needs</a:t>
            </a:r>
          </a:p>
        </p:txBody>
      </p:sp>
      <p:sp>
        <p:nvSpPr>
          <p:cNvPr id="3" name="Content Placeholder 2"/>
          <p:cNvSpPr>
            <a:spLocks noGrp="1"/>
          </p:cNvSpPr>
          <p:nvPr>
            <p:ph sz="quarter" idx="13"/>
          </p:nvPr>
        </p:nvSpPr>
        <p:spPr/>
        <p:txBody>
          <a:bodyPr>
            <a:noAutofit/>
          </a:bodyPr>
          <a:lstStyle/>
          <a:p>
            <a:r>
              <a:rPr lang="en-US" sz="2800" dirty="0" smtClean="0"/>
              <a:t>Maslow’s scheme includes everything we have talked about so far.</a:t>
            </a:r>
          </a:p>
          <a:p>
            <a:endParaRPr lang="en-US" sz="800" dirty="0"/>
          </a:p>
          <a:p>
            <a:r>
              <a:rPr lang="en-US" sz="2800" dirty="0" smtClean="0"/>
              <a:t>He starts with biological needs, or fundamental needs.  Maslow thought that you cannot function without these needs being met.</a:t>
            </a:r>
          </a:p>
          <a:p>
            <a:endParaRPr lang="en-US" sz="800" dirty="0"/>
          </a:p>
          <a:p>
            <a:r>
              <a:rPr lang="en-US" sz="2800" dirty="0" smtClean="0"/>
              <a:t>The second level is psychological needs, the urge to belong and give and receive love, and the urge to acquire esteem.  These can only be filled by an outside source, and a lack of them may result in random, desperate, maladaptive activities to ease tension.</a:t>
            </a:r>
          </a:p>
          <a:p>
            <a:endParaRPr lang="en-US" sz="2800" dirty="0"/>
          </a:p>
          <a:p>
            <a:endParaRPr lang="en-US" sz="2800" dirty="0" smtClean="0"/>
          </a:p>
        </p:txBody>
      </p:sp>
    </p:spTree>
    <p:extLst>
      <p:ext uri="{BB962C8B-B14F-4D97-AF65-F5344CB8AC3E}">
        <p14:creationId xmlns:p14="http://schemas.microsoft.com/office/powerpoint/2010/main" val="1750010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Maslow’s Hierarchy of Needs</a:t>
            </a:r>
          </a:p>
        </p:txBody>
      </p:sp>
      <p:sp>
        <p:nvSpPr>
          <p:cNvPr id="3" name="Content Placeholder 2"/>
          <p:cNvSpPr>
            <a:spLocks noGrp="1"/>
          </p:cNvSpPr>
          <p:nvPr>
            <p:ph sz="quarter" idx="13"/>
          </p:nvPr>
        </p:nvSpPr>
        <p:spPr/>
        <p:txBody>
          <a:bodyPr>
            <a:noAutofit/>
          </a:bodyPr>
          <a:lstStyle/>
          <a:p>
            <a:r>
              <a:rPr lang="en-US" sz="3200" dirty="0" smtClean="0"/>
              <a:t>The last level is self-actualization needs.  </a:t>
            </a:r>
          </a:p>
          <a:p>
            <a:endParaRPr lang="en-US" sz="800" dirty="0"/>
          </a:p>
          <a:p>
            <a:r>
              <a:rPr lang="en-US" sz="3200" dirty="0" smtClean="0"/>
              <a:t>Self – actualization includes the pursuit of knowledge and beauty and whatever else is required for someone to realize their unique potential.</a:t>
            </a:r>
          </a:p>
          <a:p>
            <a:endParaRPr lang="en-US" sz="800" dirty="0"/>
          </a:p>
          <a:p>
            <a:r>
              <a:rPr lang="en-US" sz="3200" dirty="0" smtClean="0"/>
              <a:t>Maslow did not believe that many people reach this level in the hierarchy.</a:t>
            </a:r>
          </a:p>
          <a:p>
            <a:endParaRPr lang="en-US" sz="800" dirty="0"/>
          </a:p>
          <a:p>
            <a:r>
              <a:rPr lang="en-US" sz="3200" dirty="0" smtClean="0"/>
              <a:t>To reach this level all fundamental and psychological needs must first be met.</a:t>
            </a:r>
            <a:endParaRPr lang="en-US" sz="3200" dirty="0"/>
          </a:p>
        </p:txBody>
      </p:sp>
    </p:spTree>
    <p:extLst>
      <p:ext uri="{BB962C8B-B14F-4D97-AF65-F5344CB8AC3E}">
        <p14:creationId xmlns:p14="http://schemas.microsoft.com/office/powerpoint/2010/main" val="26255351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Maslow’s Hierarchy of Needs</a:t>
            </a:r>
          </a:p>
        </p:txBody>
      </p:sp>
      <p:sp>
        <p:nvSpPr>
          <p:cNvPr id="3" name="Content Placeholder 2"/>
          <p:cNvSpPr>
            <a:spLocks noGrp="1"/>
          </p:cNvSpPr>
          <p:nvPr>
            <p:ph sz="quarter" idx="13"/>
          </p:nvPr>
        </p:nvSpPr>
        <p:spPr/>
        <p:txBody>
          <a:bodyPr>
            <a:noAutofit/>
          </a:bodyPr>
          <a:lstStyle/>
          <a:p>
            <a:r>
              <a:rPr lang="en-US" sz="2800" dirty="0" smtClean="0"/>
              <a:t>Other research does not support Maslow’s.</a:t>
            </a:r>
          </a:p>
          <a:p>
            <a:endParaRPr lang="en-US" sz="2800" dirty="0"/>
          </a:p>
          <a:p>
            <a:r>
              <a:rPr lang="en-US" sz="2800" dirty="0" smtClean="0"/>
              <a:t>For example, Christopher Columbus risked safety to sail to China, but may have achieved self-actualization.</a:t>
            </a:r>
          </a:p>
          <a:p>
            <a:endParaRPr lang="en-US" sz="2800" dirty="0"/>
          </a:p>
          <a:p>
            <a:r>
              <a:rPr lang="en-US" sz="2800" dirty="0" smtClean="0"/>
              <a:t>Some people do not seem  interested in fulfilling higher needs such as achievement.</a:t>
            </a:r>
          </a:p>
          <a:p>
            <a:endParaRPr lang="en-US" sz="2800" dirty="0"/>
          </a:p>
          <a:p>
            <a:r>
              <a:rPr lang="en-US" sz="2800" dirty="0" smtClean="0"/>
              <a:t>Researchers suggest that Maslow identified all needs people need to meet, but perhaps there is not an order they must be met.</a:t>
            </a:r>
            <a:endParaRPr lang="en-US" sz="2800" dirty="0"/>
          </a:p>
        </p:txBody>
      </p:sp>
    </p:spTree>
    <p:extLst>
      <p:ext uri="{BB962C8B-B14F-4D97-AF65-F5344CB8AC3E}">
        <p14:creationId xmlns:p14="http://schemas.microsoft.com/office/powerpoint/2010/main" val="8463352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sz="quarter" idx="13"/>
          </p:nvPr>
        </p:nvSpPr>
        <p:spPr/>
        <p:txBody>
          <a:bodyPr>
            <a:normAutofit/>
          </a:bodyPr>
          <a:lstStyle/>
          <a:p>
            <a:pPr marL="0" indent="0" algn="ctr">
              <a:buNone/>
            </a:pPr>
            <a:endParaRPr lang="en-US" sz="4000" dirty="0" smtClean="0">
              <a:latin typeface="Lucida Handwriting" pitchFamily="66" charset="0"/>
            </a:endParaRPr>
          </a:p>
          <a:p>
            <a:pPr marL="0" indent="0" algn="ctr">
              <a:buNone/>
            </a:pPr>
            <a:endParaRPr lang="en-US" sz="4000" dirty="0">
              <a:latin typeface="Lucida Handwriting" pitchFamily="66" charset="0"/>
            </a:endParaRPr>
          </a:p>
          <a:p>
            <a:pPr marL="0" indent="0" algn="ctr">
              <a:buNone/>
            </a:pPr>
            <a:r>
              <a:rPr lang="en-US" sz="4000" dirty="0" smtClean="0">
                <a:latin typeface="Lucida Handwriting" pitchFamily="66" charset="0"/>
              </a:rPr>
              <a:t>No one can make you feel inferior without your consent </a:t>
            </a:r>
          </a:p>
          <a:p>
            <a:endParaRPr lang="en-US" sz="4000" dirty="0">
              <a:latin typeface="Lucida Handwriting" pitchFamily="66" charset="0"/>
            </a:endParaRPr>
          </a:p>
          <a:p>
            <a:pPr marL="170752" lvl="1" indent="0">
              <a:buNone/>
            </a:pPr>
            <a:r>
              <a:rPr lang="en-US" sz="3800" dirty="0" smtClean="0">
                <a:latin typeface="Lucida Handwriting" pitchFamily="66" charset="0"/>
              </a:rPr>
              <a:t>			~ Eleanor Roosevelt</a:t>
            </a:r>
            <a:endParaRPr lang="en-US" sz="3800" dirty="0">
              <a:latin typeface="Lucida Handwriting" pitchFamily="66" charset="0"/>
            </a:endParaRPr>
          </a:p>
        </p:txBody>
      </p:sp>
    </p:spTree>
    <p:extLst>
      <p:ext uri="{BB962C8B-B14F-4D97-AF65-F5344CB8AC3E}">
        <p14:creationId xmlns:p14="http://schemas.microsoft.com/office/powerpoint/2010/main" val="31157315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Emotion</a:t>
            </a:r>
            <a:endParaRPr lang="en-US"/>
          </a:p>
        </p:txBody>
      </p:sp>
      <p:sp>
        <p:nvSpPr>
          <p:cNvPr id="3" name="Content Placeholder 2"/>
          <p:cNvSpPr>
            <a:spLocks noGrp="1"/>
          </p:cNvSpPr>
          <p:nvPr>
            <p:ph sz="quarter" idx="13"/>
          </p:nvPr>
        </p:nvSpPr>
        <p:spPr/>
        <p:txBody>
          <a:bodyPr>
            <a:normAutofit/>
          </a:bodyPr>
          <a:lstStyle/>
          <a:p>
            <a:r>
              <a:rPr lang="en-US" sz="2800" i="1" dirty="0"/>
              <a:t>I can give examples of the physiological theories of emotion.</a:t>
            </a:r>
            <a:endParaRPr lang="en-US" sz="2800" dirty="0"/>
          </a:p>
          <a:p>
            <a:r>
              <a:rPr lang="en-US" sz="2800" i="1" dirty="0" smtClean="0"/>
              <a:t>I </a:t>
            </a:r>
            <a:r>
              <a:rPr lang="en-US" sz="2800" i="1" dirty="0"/>
              <a:t>can explain cognitive theorists’ approach to the study of emotions.</a:t>
            </a:r>
            <a:endParaRPr lang="en-US" sz="2800" dirty="0"/>
          </a:p>
          <a:p>
            <a:endParaRPr lang="en-US" sz="2800" dirty="0"/>
          </a:p>
        </p:txBody>
      </p:sp>
    </p:spTree>
    <p:extLst>
      <p:ext uri="{BB962C8B-B14F-4D97-AF65-F5344CB8AC3E}">
        <p14:creationId xmlns:p14="http://schemas.microsoft.com/office/powerpoint/2010/main" val="35782718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sz="quarter" idx="13"/>
          </p:nvPr>
        </p:nvSpPr>
        <p:spPr/>
        <p:txBody>
          <a:bodyPr/>
          <a:lstStyle/>
          <a:p>
            <a:r>
              <a:rPr lang="en-US" dirty="0" smtClean="0"/>
              <a:t>Motives and emotions are intertwined.</a:t>
            </a:r>
          </a:p>
          <a:p>
            <a:endParaRPr lang="en-US" dirty="0"/>
          </a:p>
          <a:p>
            <a:r>
              <a:rPr lang="en-US" dirty="0" smtClean="0"/>
              <a:t>One describes the source of our behavior, while one describes the feelings associated with the behavior.</a:t>
            </a:r>
          </a:p>
          <a:p>
            <a:endParaRPr lang="en-US" dirty="0"/>
          </a:p>
          <a:p>
            <a:r>
              <a:rPr lang="en-US" dirty="0" smtClean="0"/>
              <a:t>Often we use our emotions to explain our motives.</a:t>
            </a:r>
          </a:p>
          <a:p>
            <a:endParaRPr lang="en-US" dirty="0"/>
          </a:p>
          <a:p>
            <a:r>
              <a:rPr lang="en-US" dirty="0" smtClean="0"/>
              <a:t>Emotions cause us to:</a:t>
            </a:r>
          </a:p>
          <a:p>
            <a:pPr lvl="1"/>
            <a:r>
              <a:rPr lang="en-US" dirty="0" smtClean="0"/>
              <a:t>Make decisions and communicate</a:t>
            </a:r>
          </a:p>
          <a:p>
            <a:pPr lvl="1"/>
            <a:r>
              <a:rPr lang="en-US" dirty="0" smtClean="0"/>
              <a:t>Give us incentive</a:t>
            </a:r>
          </a:p>
          <a:p>
            <a:pPr lvl="1"/>
            <a:r>
              <a:rPr lang="en-US" dirty="0" smtClean="0"/>
              <a:t>Energize us to pursue goals</a:t>
            </a:r>
          </a:p>
          <a:p>
            <a:pPr marL="170752" lvl="1" indent="0">
              <a:buNone/>
            </a:pPr>
            <a:endParaRPr lang="en-US" dirty="0"/>
          </a:p>
        </p:txBody>
      </p:sp>
    </p:spTree>
    <p:extLst>
      <p:ext uri="{BB962C8B-B14F-4D97-AF65-F5344CB8AC3E}">
        <p14:creationId xmlns:p14="http://schemas.microsoft.com/office/powerpoint/2010/main" val="3134259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Motivation</a:t>
            </a:r>
            <a:endParaRPr lang="en-US" sz="4000" dirty="0"/>
          </a:p>
        </p:txBody>
      </p:sp>
      <p:sp>
        <p:nvSpPr>
          <p:cNvPr id="3" name="Content Placeholder 2"/>
          <p:cNvSpPr>
            <a:spLocks noGrp="1"/>
          </p:cNvSpPr>
          <p:nvPr>
            <p:ph sz="quarter" idx="13"/>
          </p:nvPr>
        </p:nvSpPr>
        <p:spPr/>
        <p:txBody>
          <a:bodyPr>
            <a:normAutofit/>
          </a:bodyPr>
          <a:lstStyle/>
          <a:p>
            <a:r>
              <a:rPr lang="en-US" sz="2800" dirty="0" smtClean="0"/>
              <a:t>Motivation cannot be directly observed.</a:t>
            </a:r>
          </a:p>
          <a:p>
            <a:endParaRPr lang="en-US" sz="2800" dirty="0"/>
          </a:p>
          <a:p>
            <a:r>
              <a:rPr lang="en-US" sz="2800" dirty="0" smtClean="0"/>
              <a:t>Behavior is energized by motives that may originate inside or outside of us.</a:t>
            </a:r>
          </a:p>
          <a:p>
            <a:endParaRPr lang="en-US" sz="2800" dirty="0"/>
          </a:p>
          <a:p>
            <a:r>
              <a:rPr lang="en-US" sz="2800" dirty="0" smtClean="0"/>
              <a:t>Psychologists explain motivation in different ways:</a:t>
            </a:r>
          </a:p>
          <a:p>
            <a:pPr lvl="1"/>
            <a:r>
              <a:rPr lang="en-US" sz="2600" dirty="0" smtClean="0"/>
              <a:t>Instinct</a:t>
            </a:r>
          </a:p>
          <a:p>
            <a:pPr lvl="1"/>
            <a:r>
              <a:rPr lang="en-US" sz="2600" dirty="0" smtClean="0"/>
              <a:t>Drive-reduction</a:t>
            </a:r>
          </a:p>
          <a:p>
            <a:pPr lvl="1"/>
            <a:r>
              <a:rPr lang="en-US" sz="2600" dirty="0" smtClean="0"/>
              <a:t>Incentive</a:t>
            </a:r>
          </a:p>
          <a:p>
            <a:pPr lvl="1"/>
            <a:r>
              <a:rPr lang="en-US" sz="2600" dirty="0" smtClean="0"/>
              <a:t>Cognitive theories of motivation</a:t>
            </a:r>
            <a:endParaRPr lang="en-US" sz="2600" dirty="0"/>
          </a:p>
        </p:txBody>
      </p:sp>
    </p:spTree>
    <p:extLst>
      <p:ext uri="{BB962C8B-B14F-4D97-AF65-F5344CB8AC3E}">
        <p14:creationId xmlns:p14="http://schemas.microsoft.com/office/powerpoint/2010/main" val="32265549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sz="quarter" idx="13"/>
          </p:nvPr>
        </p:nvSpPr>
        <p:spPr/>
        <p:txBody>
          <a:bodyPr/>
          <a:lstStyle/>
          <a:p>
            <a:r>
              <a:rPr lang="en-US" dirty="0" smtClean="0"/>
              <a:t>Emotional intelligence : is the ability to </a:t>
            </a:r>
            <a:r>
              <a:rPr lang="en-US" dirty="0" err="1" smtClean="0"/>
              <a:t>percieve</a:t>
            </a:r>
            <a:r>
              <a:rPr lang="en-US" dirty="0" smtClean="0"/>
              <a:t>, imagine and understand emotions and use that information in decision making.</a:t>
            </a:r>
          </a:p>
          <a:p>
            <a:endParaRPr lang="en-US" dirty="0"/>
          </a:p>
          <a:p>
            <a:r>
              <a:rPr lang="en-US" dirty="0" smtClean="0"/>
              <a:t>It helps us to gauge situations and determine appropriate actions.</a:t>
            </a:r>
          </a:p>
          <a:p>
            <a:endParaRPr lang="en-US" dirty="0"/>
          </a:p>
          <a:p>
            <a:r>
              <a:rPr lang="en-US" dirty="0" smtClean="0"/>
              <a:t>Testing emotional intelligence</a:t>
            </a:r>
            <a:endParaRPr lang="en-US" dirty="0"/>
          </a:p>
        </p:txBody>
      </p:sp>
    </p:spTree>
    <p:extLst>
      <p:ext uri="{BB962C8B-B14F-4D97-AF65-F5344CB8AC3E}">
        <p14:creationId xmlns:p14="http://schemas.microsoft.com/office/powerpoint/2010/main" val="967534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sz="quarter" idx="13"/>
          </p:nvPr>
        </p:nvSpPr>
        <p:spPr/>
        <p:txBody>
          <a:bodyPr/>
          <a:lstStyle/>
          <a:p>
            <a:r>
              <a:rPr lang="en-US" dirty="0" smtClean="0"/>
              <a:t>Emotion is defined as a set of complex reactions to stimuli involving subjective feelings, physiological arousal, and observable behavior</a:t>
            </a:r>
          </a:p>
          <a:p>
            <a:endParaRPr lang="en-US" dirty="0"/>
          </a:p>
          <a:p>
            <a:r>
              <a:rPr lang="en-US" dirty="0" smtClean="0"/>
              <a:t>Emotions result from 4 occurrences:</a:t>
            </a:r>
          </a:p>
          <a:p>
            <a:pPr lvl="1"/>
            <a:r>
              <a:rPr lang="en-US" dirty="0" smtClean="0"/>
              <a:t>Interpret a stimulus</a:t>
            </a:r>
          </a:p>
          <a:p>
            <a:pPr lvl="1"/>
            <a:r>
              <a:rPr lang="en-US" dirty="0" smtClean="0"/>
              <a:t>You have a subjective feeling</a:t>
            </a:r>
          </a:p>
          <a:p>
            <a:pPr lvl="1"/>
            <a:r>
              <a:rPr lang="en-US" dirty="0" smtClean="0"/>
              <a:t>You experience physiological responses</a:t>
            </a:r>
          </a:p>
          <a:p>
            <a:pPr lvl="1"/>
            <a:r>
              <a:rPr lang="en-US" dirty="0" smtClean="0"/>
              <a:t>You display an observable behavior</a:t>
            </a:r>
          </a:p>
          <a:p>
            <a:pPr lvl="1"/>
            <a:endParaRPr lang="en-US" dirty="0"/>
          </a:p>
          <a:p>
            <a:pPr lvl="1"/>
            <a:r>
              <a:rPr lang="en-US" dirty="0" smtClean="0"/>
              <a:t>Emotions have 3 parts:</a:t>
            </a:r>
          </a:p>
          <a:p>
            <a:pPr lvl="2"/>
            <a:r>
              <a:rPr lang="en-US" dirty="0" smtClean="0"/>
              <a:t>Physical</a:t>
            </a:r>
          </a:p>
          <a:p>
            <a:pPr lvl="2"/>
            <a:r>
              <a:rPr lang="en-US" dirty="0" smtClean="0"/>
              <a:t>Behavioral</a:t>
            </a:r>
          </a:p>
          <a:p>
            <a:pPr lvl="2"/>
            <a:r>
              <a:rPr lang="en-US" dirty="0" smtClean="0"/>
              <a:t>cognitive</a:t>
            </a:r>
            <a:endParaRPr lang="en-US" dirty="0"/>
          </a:p>
        </p:txBody>
      </p:sp>
    </p:spTree>
    <p:extLst>
      <p:ext uri="{BB962C8B-B14F-4D97-AF65-F5344CB8AC3E}">
        <p14:creationId xmlns:p14="http://schemas.microsoft.com/office/powerpoint/2010/main" val="36432303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sz="quarter" idx="13"/>
          </p:nvPr>
        </p:nvSpPr>
        <p:spPr/>
        <p:txBody>
          <a:bodyPr/>
          <a:lstStyle/>
          <a:p>
            <a:r>
              <a:rPr lang="en-US" dirty="0" smtClean="0"/>
              <a:t>The physical aspect of emotion has to do with how the emotion affects the physical arousal of an individual.</a:t>
            </a:r>
          </a:p>
          <a:p>
            <a:endParaRPr lang="en-US" dirty="0"/>
          </a:p>
          <a:p>
            <a:r>
              <a:rPr lang="en-US" dirty="0" smtClean="0"/>
              <a:t>The behavioral aspect is the outward expression of the body, such as body language, hand gestures, tone of voice, etc.</a:t>
            </a:r>
          </a:p>
          <a:p>
            <a:endParaRPr lang="en-US" dirty="0"/>
          </a:p>
          <a:p>
            <a:r>
              <a:rPr lang="en-US" dirty="0" smtClean="0"/>
              <a:t>The cognitive aspect is the way we interpret a situation.</a:t>
            </a:r>
            <a:endParaRPr lang="en-US" dirty="0"/>
          </a:p>
        </p:txBody>
      </p:sp>
    </p:spTree>
    <p:extLst>
      <p:ext uri="{BB962C8B-B14F-4D97-AF65-F5344CB8AC3E}">
        <p14:creationId xmlns:p14="http://schemas.microsoft.com/office/powerpoint/2010/main" val="29113197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sz="quarter" idx="13"/>
          </p:nvPr>
        </p:nvSpPr>
        <p:spPr/>
        <p:txBody>
          <a:bodyPr/>
          <a:lstStyle/>
          <a:p>
            <a:r>
              <a:rPr lang="en-US" dirty="0" smtClean="0"/>
              <a:t>Basic facial expressions are innate, that is a biologically inherited trait.</a:t>
            </a:r>
          </a:p>
          <a:p>
            <a:endParaRPr lang="en-US" dirty="0"/>
          </a:p>
          <a:p>
            <a:r>
              <a:rPr lang="en-US" dirty="0" smtClean="0"/>
              <a:t>All humans recognize the same facial expressions for anger, surprise, happiness, and sadness.</a:t>
            </a:r>
          </a:p>
          <a:p>
            <a:endParaRPr lang="en-US" dirty="0"/>
          </a:p>
          <a:p>
            <a:r>
              <a:rPr lang="en-US" dirty="0" smtClean="0"/>
              <a:t>Even children who were born without sight and hearing support this when they laugh when happy, pout and frown when upset, and clench teeth and fists when angry.</a:t>
            </a:r>
          </a:p>
          <a:p>
            <a:endParaRPr lang="en-US" dirty="0"/>
          </a:p>
          <a:p>
            <a:endParaRPr lang="en-US" dirty="0"/>
          </a:p>
        </p:txBody>
      </p:sp>
    </p:spTree>
    <p:extLst>
      <p:ext uri="{BB962C8B-B14F-4D97-AF65-F5344CB8AC3E}">
        <p14:creationId xmlns:p14="http://schemas.microsoft.com/office/powerpoint/2010/main" val="23323714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sz="quarter" idx="13"/>
          </p:nvPr>
        </p:nvSpPr>
        <p:spPr/>
        <p:txBody>
          <a:bodyPr/>
          <a:lstStyle/>
          <a:p>
            <a:r>
              <a:rPr lang="en-US" dirty="0" smtClean="0"/>
              <a:t>Carroll Izard and colleagues have identified 10 different emotional states in humans using eyebrows, eyes and mouth.</a:t>
            </a:r>
          </a:p>
          <a:p>
            <a:endParaRPr lang="en-US" dirty="0"/>
          </a:p>
          <a:p>
            <a:r>
              <a:rPr lang="en-US" dirty="0" smtClean="0"/>
              <a:t>These are universally recognized expressions.</a:t>
            </a:r>
          </a:p>
          <a:p>
            <a:endParaRPr lang="en-US"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39554"/>
            <a:ext cx="6040120" cy="389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6704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sz="quarter" idx="13"/>
          </p:nvPr>
        </p:nvSpPr>
        <p:spPr/>
        <p:txBody>
          <a:bodyPr>
            <a:noAutofit/>
          </a:bodyPr>
          <a:lstStyle/>
          <a:p>
            <a:r>
              <a:rPr lang="en-US" sz="2800" dirty="0" smtClean="0"/>
              <a:t>James Averill believes that many of our everyday emotional reactions are the result of social expectations and consequences.</a:t>
            </a:r>
          </a:p>
          <a:p>
            <a:endParaRPr lang="en-US" sz="2800" dirty="0"/>
          </a:p>
          <a:p>
            <a:r>
              <a:rPr lang="en-US" sz="2800" dirty="0" smtClean="0"/>
              <a:t>Children are taught what emotions are appropriate from their parents, by how parents respond to the child.</a:t>
            </a:r>
          </a:p>
          <a:p>
            <a:endParaRPr lang="en-US" sz="2800" dirty="0"/>
          </a:p>
          <a:p>
            <a:r>
              <a:rPr lang="en-US" sz="2800" dirty="0" smtClean="0"/>
              <a:t>Children learn which emotions are appropriate in certain situations and to express them at the appropriate times.</a:t>
            </a:r>
          </a:p>
          <a:p>
            <a:endParaRPr lang="en-US" sz="2800" dirty="0"/>
          </a:p>
          <a:p>
            <a:r>
              <a:rPr lang="en-US" sz="2800" dirty="0" smtClean="0"/>
              <a:t>All of us are born with the ability to express emotions, but we learn when, where and how to express them.</a:t>
            </a:r>
          </a:p>
        </p:txBody>
      </p:sp>
    </p:spTree>
    <p:extLst>
      <p:ext uri="{BB962C8B-B14F-4D97-AF65-F5344CB8AC3E}">
        <p14:creationId xmlns:p14="http://schemas.microsoft.com/office/powerpoint/2010/main" val="4369979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sz="quarter" idx="13"/>
          </p:nvPr>
        </p:nvSpPr>
        <p:spPr/>
        <p:txBody>
          <a:bodyPr/>
          <a:lstStyle/>
          <a:p>
            <a:r>
              <a:rPr lang="en-US" sz="2800" dirty="0" smtClean="0"/>
              <a:t>There are several theories of emotions</a:t>
            </a:r>
          </a:p>
          <a:p>
            <a:endParaRPr lang="en-US" sz="2800" dirty="0"/>
          </a:p>
          <a:p>
            <a:pPr lvl="1"/>
            <a:r>
              <a:rPr lang="en-US" sz="2800" dirty="0" smtClean="0"/>
              <a:t>James – Lange theory – bodily changes form the basis of labeling and experiencing emotions.  Information for emotions comes from signals from our bodies.</a:t>
            </a:r>
          </a:p>
          <a:p>
            <a:pPr lvl="1"/>
            <a:endParaRPr lang="en-US" sz="2800" dirty="0"/>
          </a:p>
          <a:p>
            <a:pPr lvl="1"/>
            <a:r>
              <a:rPr lang="en-US" sz="2800" dirty="0" smtClean="0"/>
              <a:t>Cannon – Bard theory – experiences activate the thalamus and the thalamus sends messages to the cortex and body organs.  (Later it was shown that the thalamus is not involved.)   </a:t>
            </a:r>
            <a:endParaRPr lang="en-US" sz="2800" dirty="0"/>
          </a:p>
        </p:txBody>
      </p:sp>
    </p:spTree>
    <p:extLst>
      <p:ext uri="{BB962C8B-B14F-4D97-AF65-F5344CB8AC3E}">
        <p14:creationId xmlns:p14="http://schemas.microsoft.com/office/powerpoint/2010/main" val="22636243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91550" cy="1066801"/>
          </a:xfrm>
        </p:spPr>
        <p:txBody>
          <a:bodyPr/>
          <a:lstStyle/>
          <a:p>
            <a:r>
              <a:rPr lang="en-US" dirty="0" smtClean="0"/>
              <a:t>Emotion</a:t>
            </a:r>
            <a:endParaRPr lang="en-US" dirty="0"/>
          </a:p>
        </p:txBody>
      </p:sp>
      <p:sp>
        <p:nvSpPr>
          <p:cNvPr id="3" name="Content Placeholder 2"/>
          <p:cNvSpPr>
            <a:spLocks noGrp="1"/>
          </p:cNvSpPr>
          <p:nvPr>
            <p:ph sz="quarter" idx="13"/>
          </p:nvPr>
        </p:nvSpPr>
        <p:spPr>
          <a:xfrm>
            <a:off x="304800" y="914400"/>
            <a:ext cx="8595360" cy="4937760"/>
          </a:xfrm>
        </p:spPr>
        <p:txBody>
          <a:bodyPr>
            <a:noAutofit/>
          </a:bodyPr>
          <a:lstStyle/>
          <a:p>
            <a:r>
              <a:rPr lang="en-US" sz="2400" dirty="0" smtClean="0"/>
              <a:t>Cognitive theories – </a:t>
            </a:r>
            <a:r>
              <a:rPr lang="en-US" sz="2400" dirty="0" err="1" smtClean="0"/>
              <a:t>belive</a:t>
            </a:r>
            <a:r>
              <a:rPr lang="en-US" sz="2400" dirty="0" smtClean="0"/>
              <a:t> that the bodily changes and thinking work together to produce emotions.</a:t>
            </a:r>
          </a:p>
          <a:p>
            <a:pPr lvl="1"/>
            <a:endParaRPr lang="en-US" sz="800" dirty="0"/>
          </a:p>
          <a:p>
            <a:pPr lvl="1"/>
            <a:r>
              <a:rPr lang="en-US" sz="2400" dirty="0" err="1" smtClean="0"/>
              <a:t>Schachter</a:t>
            </a:r>
            <a:r>
              <a:rPr lang="en-US" sz="2400" dirty="0" smtClean="0"/>
              <a:t> – Singer Experiment – participants were told they were being tested for vitamin C and it’s effect on eyesight.  In truth, most participants were given an adrenalin injection.  </a:t>
            </a:r>
          </a:p>
          <a:p>
            <a:pPr lvl="1"/>
            <a:endParaRPr lang="en-US" sz="800" dirty="0"/>
          </a:p>
          <a:p>
            <a:pPr lvl="1"/>
            <a:r>
              <a:rPr lang="en-US" sz="2400" dirty="0" smtClean="0"/>
              <a:t>There were accomplices to sit and wait with the participants.</a:t>
            </a:r>
          </a:p>
          <a:p>
            <a:pPr lvl="2"/>
            <a:r>
              <a:rPr lang="en-US" sz="2400" dirty="0" smtClean="0"/>
              <a:t>Some acted wild and crazy</a:t>
            </a:r>
          </a:p>
          <a:p>
            <a:pPr lvl="2"/>
            <a:r>
              <a:rPr lang="en-US" sz="2400" dirty="0" smtClean="0"/>
              <a:t>Some became angry as they filled out an offensive questionnaire.</a:t>
            </a:r>
          </a:p>
          <a:p>
            <a:pPr lvl="2"/>
            <a:endParaRPr lang="en-US" sz="800" dirty="0"/>
          </a:p>
          <a:p>
            <a:pPr lvl="2"/>
            <a:r>
              <a:rPr lang="en-US" sz="2400" dirty="0" smtClean="0"/>
              <a:t>The participants who had been told to expect side effects, or who had incorrect ideas about what would happen usually joined in with the accomplices.</a:t>
            </a:r>
          </a:p>
        </p:txBody>
      </p:sp>
    </p:spTree>
    <p:extLst>
      <p:ext uri="{BB962C8B-B14F-4D97-AF65-F5344CB8AC3E}">
        <p14:creationId xmlns:p14="http://schemas.microsoft.com/office/powerpoint/2010/main" val="15509337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sz="quarter" idx="13"/>
          </p:nvPr>
        </p:nvSpPr>
        <p:spPr/>
        <p:txBody>
          <a:bodyPr/>
          <a:lstStyle/>
          <a:p>
            <a:r>
              <a:rPr lang="en-US" sz="2800" dirty="0" smtClean="0"/>
              <a:t>This experiment demonstrated that internal components of emotion, such as adrenaline, affect a person differently depending on their interpretation or perception of the situation.</a:t>
            </a:r>
          </a:p>
          <a:p>
            <a:endParaRPr lang="en-US" sz="2800" dirty="0"/>
          </a:p>
          <a:p>
            <a:r>
              <a:rPr lang="en-US" sz="2800" dirty="0" smtClean="0"/>
              <a:t>People take cues from their environment.</a:t>
            </a:r>
          </a:p>
          <a:p>
            <a:endParaRPr lang="en-US" sz="2800" dirty="0"/>
          </a:p>
          <a:p>
            <a:r>
              <a:rPr lang="en-US" sz="2800" dirty="0" smtClean="0"/>
              <a:t>Perception and arousal interact to create emotions.</a:t>
            </a:r>
          </a:p>
          <a:p>
            <a:endParaRPr lang="en-US" dirty="0"/>
          </a:p>
          <a:p>
            <a:endParaRPr lang="en-US" dirty="0"/>
          </a:p>
        </p:txBody>
      </p:sp>
    </p:spTree>
    <p:extLst>
      <p:ext uri="{BB962C8B-B14F-4D97-AF65-F5344CB8AC3E}">
        <p14:creationId xmlns:p14="http://schemas.microsoft.com/office/powerpoint/2010/main" val="2281549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sz="2800" dirty="0" smtClean="0"/>
              <a:t>Opponent – Process Theory</a:t>
            </a:r>
          </a:p>
          <a:p>
            <a:endParaRPr lang="en-US" sz="2800" dirty="0"/>
          </a:p>
          <a:p>
            <a:r>
              <a:rPr lang="en-US" sz="2800" dirty="0" smtClean="0"/>
              <a:t>Remember the body has the sympathetic and the parasympathetic nervous systems.  </a:t>
            </a:r>
          </a:p>
          <a:p>
            <a:pPr lvl="1"/>
            <a:r>
              <a:rPr lang="en-US" sz="2800" dirty="0" smtClean="0"/>
              <a:t>The sympathetic energizes the body for activity</a:t>
            </a:r>
          </a:p>
          <a:p>
            <a:pPr lvl="1"/>
            <a:r>
              <a:rPr lang="en-US" sz="2800" dirty="0" smtClean="0"/>
              <a:t>The parasympathetic calms and relaxes the body.</a:t>
            </a:r>
          </a:p>
          <a:p>
            <a:endParaRPr lang="en-US" sz="2800" dirty="0"/>
          </a:p>
          <a:p>
            <a:r>
              <a:rPr lang="en-US" sz="2800" dirty="0" smtClean="0"/>
              <a:t> The opponent – process theory states that these two systems act to regulate and manipulate our emotions.</a:t>
            </a:r>
          </a:p>
          <a:p>
            <a:endParaRPr lang="en-US" sz="2800" dirty="0"/>
          </a:p>
          <a:p>
            <a:r>
              <a:rPr lang="en-US" sz="2800" dirty="0" smtClean="0"/>
              <a:t>The external event is state A and the internal force is state B</a:t>
            </a:r>
          </a:p>
          <a:p>
            <a:pPr lvl="1"/>
            <a:endParaRPr lang="en-US" dirty="0"/>
          </a:p>
        </p:txBody>
      </p:sp>
    </p:spTree>
    <p:extLst>
      <p:ext uri="{BB962C8B-B14F-4D97-AF65-F5344CB8AC3E}">
        <p14:creationId xmlns:p14="http://schemas.microsoft.com/office/powerpoint/2010/main" val="382750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Instinct Theory</a:t>
            </a:r>
            <a:endParaRPr lang="en-US" sz="4000" dirty="0"/>
          </a:p>
        </p:txBody>
      </p:sp>
      <p:sp>
        <p:nvSpPr>
          <p:cNvPr id="3" name="Content Placeholder 2"/>
          <p:cNvSpPr>
            <a:spLocks noGrp="1"/>
          </p:cNvSpPr>
          <p:nvPr>
            <p:ph sz="quarter" idx="13"/>
          </p:nvPr>
        </p:nvSpPr>
        <p:spPr>
          <a:xfrm>
            <a:off x="274320" y="1298448"/>
            <a:ext cx="8595360" cy="5407152"/>
          </a:xfrm>
        </p:spPr>
        <p:txBody>
          <a:bodyPr>
            <a:normAutofit/>
          </a:bodyPr>
          <a:lstStyle/>
          <a:p>
            <a:r>
              <a:rPr lang="en-US" sz="2800" dirty="0" smtClean="0"/>
              <a:t>1900’s William McDougall proposed humans were motivated by a variety of instincts.</a:t>
            </a:r>
          </a:p>
          <a:p>
            <a:endParaRPr lang="en-US" sz="2800" dirty="0"/>
          </a:p>
          <a:p>
            <a:r>
              <a:rPr lang="en-US" sz="2800" dirty="0" smtClean="0"/>
              <a:t>Instinct: natural or inherited tendency to respond to certain stimuli in a certain way without reason.</a:t>
            </a:r>
          </a:p>
          <a:p>
            <a:endParaRPr lang="en-US" sz="2800" dirty="0"/>
          </a:p>
          <a:p>
            <a:r>
              <a:rPr lang="en-US" sz="2800" dirty="0" smtClean="0"/>
              <a:t>Occur in all species.</a:t>
            </a:r>
          </a:p>
          <a:p>
            <a:endParaRPr lang="en-US" sz="2800" dirty="0"/>
          </a:p>
          <a:p>
            <a:r>
              <a:rPr lang="en-US" sz="2800" dirty="0" smtClean="0"/>
              <a:t>William James proposed we have certain instincts: cleanliness, curiosity, parental love, sociability, sympathy.</a:t>
            </a:r>
            <a:endParaRPr lang="en-US" sz="2800" dirty="0"/>
          </a:p>
        </p:txBody>
      </p:sp>
    </p:spTree>
    <p:extLst>
      <p:ext uri="{BB962C8B-B14F-4D97-AF65-F5344CB8AC3E}">
        <p14:creationId xmlns:p14="http://schemas.microsoft.com/office/powerpoint/2010/main" val="34755976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Emotion</a:t>
            </a:r>
            <a:endParaRPr lang="en-US" sz="4000" dirty="0"/>
          </a:p>
        </p:txBody>
      </p:sp>
      <p:sp>
        <p:nvSpPr>
          <p:cNvPr id="3" name="Content Placeholder 2"/>
          <p:cNvSpPr>
            <a:spLocks noGrp="1"/>
          </p:cNvSpPr>
          <p:nvPr>
            <p:ph sz="quarter" idx="13"/>
          </p:nvPr>
        </p:nvSpPr>
        <p:spPr/>
        <p:txBody>
          <a:bodyPr>
            <a:normAutofit/>
          </a:bodyPr>
          <a:lstStyle/>
          <a:p>
            <a:r>
              <a:rPr lang="en-US" sz="2800" dirty="0" smtClean="0"/>
              <a:t>So, imagine you meet someone that you really get along with.  They are the bread to your butter.</a:t>
            </a:r>
          </a:p>
          <a:p>
            <a:endParaRPr lang="en-US" sz="2800" dirty="0"/>
          </a:p>
          <a:p>
            <a:r>
              <a:rPr lang="en-US" sz="2800" dirty="0" smtClean="0"/>
              <a:t>You find out they are moving away the next week.</a:t>
            </a:r>
          </a:p>
          <a:p>
            <a:endParaRPr lang="en-US" sz="2800" dirty="0"/>
          </a:p>
          <a:p>
            <a:r>
              <a:rPr lang="en-US" sz="2800" dirty="0" smtClean="0"/>
              <a:t>How upset are you?  Likely not too upset.  You were subject to state A, but no state B.</a:t>
            </a:r>
          </a:p>
          <a:p>
            <a:endParaRPr lang="en-US" sz="2800" dirty="0"/>
          </a:p>
          <a:p>
            <a:r>
              <a:rPr lang="en-US" sz="2800" dirty="0" smtClean="0"/>
              <a:t>What about if your spouse of 50 years dies?</a:t>
            </a:r>
          </a:p>
          <a:p>
            <a:r>
              <a:rPr lang="en-US" sz="2800" dirty="0" smtClean="0"/>
              <a:t>What about when your parents or a sibling dies?</a:t>
            </a:r>
            <a:endParaRPr lang="en-US" sz="2800" dirty="0"/>
          </a:p>
        </p:txBody>
      </p:sp>
    </p:spTree>
    <p:extLst>
      <p:ext uri="{BB962C8B-B14F-4D97-AF65-F5344CB8AC3E}">
        <p14:creationId xmlns:p14="http://schemas.microsoft.com/office/powerpoint/2010/main" val="3917966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Emotion</a:t>
            </a:r>
            <a:endParaRPr lang="en-US" sz="4000" dirty="0"/>
          </a:p>
        </p:txBody>
      </p:sp>
      <p:sp>
        <p:nvSpPr>
          <p:cNvPr id="3" name="Content Placeholder 2"/>
          <p:cNvSpPr>
            <a:spLocks noGrp="1"/>
          </p:cNvSpPr>
          <p:nvPr>
            <p:ph sz="quarter" idx="13"/>
          </p:nvPr>
        </p:nvSpPr>
        <p:spPr/>
        <p:txBody>
          <a:bodyPr>
            <a:normAutofit/>
          </a:bodyPr>
          <a:lstStyle/>
          <a:p>
            <a:r>
              <a:rPr lang="en-US" sz="2800" dirty="0" smtClean="0"/>
              <a:t>Essentially, this theory states that when the stimulus for one emotion is removed, you feel the opposite emotion.</a:t>
            </a:r>
          </a:p>
          <a:p>
            <a:endParaRPr lang="en-US" sz="2800" dirty="0"/>
          </a:p>
          <a:p>
            <a:r>
              <a:rPr lang="en-US" sz="2800" dirty="0" smtClean="0"/>
              <a:t>If state A is a terrifying event, it predicts what state B will be – elation when you reach the ground.</a:t>
            </a:r>
          </a:p>
          <a:p>
            <a:endParaRPr lang="en-US" sz="2800" dirty="0"/>
          </a:p>
          <a:p>
            <a:endParaRPr lang="en-US" sz="2800" dirty="0"/>
          </a:p>
        </p:txBody>
      </p:sp>
    </p:spTree>
    <p:extLst>
      <p:ext uri="{BB962C8B-B14F-4D97-AF65-F5344CB8AC3E}">
        <p14:creationId xmlns:p14="http://schemas.microsoft.com/office/powerpoint/2010/main" val="575404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Emotion</a:t>
            </a:r>
            <a:endParaRPr lang="en-US" sz="4000" dirty="0"/>
          </a:p>
        </p:txBody>
      </p:sp>
      <p:sp>
        <p:nvSpPr>
          <p:cNvPr id="3" name="Content Placeholder 2"/>
          <p:cNvSpPr>
            <a:spLocks noGrp="1"/>
          </p:cNvSpPr>
          <p:nvPr>
            <p:ph sz="quarter" idx="13"/>
          </p:nvPr>
        </p:nvSpPr>
        <p:spPr/>
        <p:txBody>
          <a:bodyPr>
            <a:normAutofit/>
          </a:bodyPr>
          <a:lstStyle/>
          <a:p>
            <a:r>
              <a:rPr lang="en-US" sz="2800" dirty="0" smtClean="0"/>
              <a:t>Emotion researchers agree that emotions play an important role in our survival and ability to achieve goals.</a:t>
            </a:r>
          </a:p>
          <a:p>
            <a:endParaRPr lang="en-US" sz="2800" dirty="0"/>
          </a:p>
          <a:p>
            <a:r>
              <a:rPr lang="en-US" sz="2800" dirty="0" smtClean="0"/>
              <a:t>Emotion encourages us to act.</a:t>
            </a:r>
          </a:p>
          <a:p>
            <a:endParaRPr lang="en-US" sz="2800" dirty="0"/>
          </a:p>
          <a:p>
            <a:r>
              <a:rPr lang="en-US" sz="2800" dirty="0" smtClean="0"/>
              <a:t>And they agree that emotions and physical changes are connected.</a:t>
            </a:r>
            <a:endParaRPr lang="en-US" sz="2800" dirty="0"/>
          </a:p>
        </p:txBody>
      </p:sp>
    </p:spTree>
    <p:extLst>
      <p:ext uri="{BB962C8B-B14F-4D97-AF65-F5344CB8AC3E}">
        <p14:creationId xmlns:p14="http://schemas.microsoft.com/office/powerpoint/2010/main" val="417317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Instinct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The flaw with instinct theory is that it describes behaviors, and does not explain why they occur.</a:t>
            </a:r>
          </a:p>
          <a:p>
            <a:endParaRPr lang="en-US" sz="2800" dirty="0"/>
          </a:p>
          <a:p>
            <a:r>
              <a:rPr lang="en-US" sz="2800" dirty="0" smtClean="0"/>
              <a:t>Some psychologists still study instinct, now called fixed action patterns, but they are no longer studied along with motivation.</a:t>
            </a:r>
            <a:endParaRPr lang="en-US" sz="2800" dirty="0"/>
          </a:p>
        </p:txBody>
      </p:sp>
    </p:spTree>
    <p:extLst>
      <p:ext uri="{BB962C8B-B14F-4D97-AF65-F5344CB8AC3E}">
        <p14:creationId xmlns:p14="http://schemas.microsoft.com/office/powerpoint/2010/main" val="2986550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Drive-Reduction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Something that motivates us moves us to action.</a:t>
            </a:r>
          </a:p>
          <a:p>
            <a:endParaRPr lang="en-US" sz="2800" dirty="0"/>
          </a:p>
          <a:p>
            <a:r>
              <a:rPr lang="en-US" sz="2800" dirty="0" smtClean="0"/>
              <a:t>The thing that motivates us starts with a need, and leads to a drive.</a:t>
            </a:r>
          </a:p>
          <a:p>
            <a:endParaRPr lang="en-US" sz="2800" dirty="0"/>
          </a:p>
          <a:p>
            <a:r>
              <a:rPr lang="en-US" sz="2800" dirty="0" smtClean="0"/>
              <a:t>We have physiological and psychological needs.</a:t>
            </a:r>
          </a:p>
          <a:p>
            <a:pPr lvl="1"/>
            <a:r>
              <a:rPr lang="en-US" sz="2400" dirty="0" smtClean="0"/>
              <a:t>Physiological: oxygen, food, water, sleep</a:t>
            </a:r>
          </a:p>
          <a:p>
            <a:pPr lvl="1"/>
            <a:r>
              <a:rPr lang="en-US" sz="2400" dirty="0" smtClean="0"/>
              <a:t>Psychological: self-esteem, social approval</a:t>
            </a:r>
          </a:p>
          <a:p>
            <a:endParaRPr lang="en-US" sz="2600" dirty="0"/>
          </a:p>
          <a:p>
            <a:r>
              <a:rPr lang="en-US" sz="2600" dirty="0" smtClean="0"/>
              <a:t>Psychological needs do not need to be filled for survival.</a:t>
            </a:r>
            <a:endParaRPr lang="en-US" sz="2800" dirty="0" smtClean="0"/>
          </a:p>
        </p:txBody>
      </p:sp>
    </p:spTree>
    <p:extLst>
      <p:ext uri="{BB962C8B-B14F-4D97-AF65-F5344CB8AC3E}">
        <p14:creationId xmlns:p14="http://schemas.microsoft.com/office/powerpoint/2010/main" val="2627008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Drive-Reduction Theory</a:t>
            </a:r>
            <a:endParaRPr lang="en-US" sz="4000" dirty="0"/>
          </a:p>
        </p:txBody>
      </p:sp>
      <p:sp>
        <p:nvSpPr>
          <p:cNvPr id="3" name="Content Placeholder 2"/>
          <p:cNvSpPr>
            <a:spLocks noGrp="1"/>
          </p:cNvSpPr>
          <p:nvPr>
            <p:ph sz="quarter" idx="13"/>
          </p:nvPr>
        </p:nvSpPr>
        <p:spPr/>
        <p:txBody>
          <a:bodyPr>
            <a:normAutofit/>
          </a:bodyPr>
          <a:lstStyle/>
          <a:p>
            <a:r>
              <a:rPr lang="en-US" sz="2800" dirty="0" smtClean="0"/>
              <a:t>A need produces a drive.</a:t>
            </a:r>
          </a:p>
          <a:p>
            <a:endParaRPr lang="en-US" sz="2800" dirty="0"/>
          </a:p>
          <a:p>
            <a:r>
              <a:rPr lang="en-US" sz="2800" dirty="0" smtClean="0"/>
              <a:t>A drive is a state of tension produced by a need that motivates an organism toward a goal.</a:t>
            </a:r>
          </a:p>
          <a:p>
            <a:endParaRPr lang="en-US" sz="2800" dirty="0"/>
          </a:p>
          <a:p>
            <a:r>
              <a:rPr lang="en-US" sz="2800" dirty="0" smtClean="0"/>
              <a:t>Hunger drives us to eat</a:t>
            </a:r>
          </a:p>
          <a:p>
            <a:r>
              <a:rPr lang="en-US" sz="2800" dirty="0" smtClean="0"/>
              <a:t>Curiosity drives us to discover</a:t>
            </a:r>
          </a:p>
          <a:p>
            <a:r>
              <a:rPr lang="en-US" sz="2800" dirty="0" smtClean="0"/>
              <a:t>Fatigue drives us to rest</a:t>
            </a:r>
            <a:endParaRPr lang="en-US" sz="2800" dirty="0"/>
          </a:p>
        </p:txBody>
      </p:sp>
    </p:spTree>
    <p:extLst>
      <p:ext uri="{BB962C8B-B14F-4D97-AF65-F5344CB8AC3E}">
        <p14:creationId xmlns:p14="http://schemas.microsoft.com/office/powerpoint/2010/main" val="1553286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5717</TotalTime>
  <Words>3286</Words>
  <Application>Microsoft Office PowerPoint</Application>
  <PresentationFormat>On-screen Show (4:3)</PresentationFormat>
  <Paragraphs>409</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Soho</vt:lpstr>
      <vt:lpstr>Motivation &amp; Emotion</vt:lpstr>
      <vt:lpstr>I Can…</vt:lpstr>
      <vt:lpstr>PowerPoint Presentation</vt:lpstr>
      <vt:lpstr>Motivation</vt:lpstr>
      <vt:lpstr>Motivation</vt:lpstr>
      <vt:lpstr>Instinct Theory</vt:lpstr>
      <vt:lpstr>Instinct Theory</vt:lpstr>
      <vt:lpstr>Drive-Reduction Theory</vt:lpstr>
      <vt:lpstr>Drive-Reduction Theory</vt:lpstr>
      <vt:lpstr>Drive-Reduction Theory</vt:lpstr>
      <vt:lpstr>Drive-Reduction Theory</vt:lpstr>
      <vt:lpstr>Drive-Reduction Theory</vt:lpstr>
      <vt:lpstr>Drive-Reduction Theory</vt:lpstr>
      <vt:lpstr>Drive-Reduction Theory</vt:lpstr>
      <vt:lpstr>Drive-Reduction Theory</vt:lpstr>
      <vt:lpstr>Drive-Reduction Theory</vt:lpstr>
      <vt:lpstr>Incentive Theory</vt:lpstr>
      <vt:lpstr>Incentive Theory</vt:lpstr>
      <vt:lpstr>Cognitive Theory</vt:lpstr>
      <vt:lpstr>Cognitive Theory</vt:lpstr>
      <vt:lpstr>Cognitive Theory</vt:lpstr>
      <vt:lpstr>I Can…</vt:lpstr>
      <vt:lpstr>Biological and Social Motives</vt:lpstr>
      <vt:lpstr>Biological motives</vt:lpstr>
      <vt:lpstr>Biological motives</vt:lpstr>
      <vt:lpstr>Biological motives</vt:lpstr>
      <vt:lpstr>Biological motives</vt:lpstr>
      <vt:lpstr>Biological motives</vt:lpstr>
      <vt:lpstr>Biological motives</vt:lpstr>
      <vt:lpstr>Biological motives</vt:lpstr>
      <vt:lpstr>Biological motives</vt:lpstr>
      <vt:lpstr>Social motives</vt:lpstr>
      <vt:lpstr>Social Motives</vt:lpstr>
      <vt:lpstr>Social Motives</vt:lpstr>
      <vt:lpstr>Social Motives</vt:lpstr>
      <vt:lpstr>Social Motives</vt:lpstr>
      <vt:lpstr>Social Motives</vt:lpstr>
      <vt:lpstr>Social Motives</vt:lpstr>
      <vt:lpstr>Social Motives</vt:lpstr>
      <vt:lpstr>Social Motives</vt:lpstr>
      <vt:lpstr>Social Motives</vt:lpstr>
      <vt:lpstr>Maslow’s Hierarchy of Needs</vt:lpstr>
      <vt:lpstr>Maslow’s Hierarchy of Needs</vt:lpstr>
      <vt:lpstr>Maslow’s Hierarchy of Needs</vt:lpstr>
      <vt:lpstr>Maslow’s Hierarchy of Needs</vt:lpstr>
      <vt:lpstr>Maslow’s Hierarchy of Needs</vt:lpstr>
      <vt:lpstr>Emotion</vt:lpstr>
      <vt:lpstr>Emotion</vt:lpstr>
      <vt:lpstr>Emotion</vt:lpstr>
      <vt:lpstr>Emotion</vt:lpstr>
      <vt:lpstr>Emotion</vt:lpstr>
      <vt:lpstr>Emotion</vt:lpstr>
      <vt:lpstr>Emotion</vt:lpstr>
      <vt:lpstr>Emotion</vt:lpstr>
      <vt:lpstr>Emotion</vt:lpstr>
      <vt:lpstr>Emotion</vt:lpstr>
      <vt:lpstr>Emotion</vt:lpstr>
      <vt:lpstr>Emotion</vt:lpstr>
      <vt:lpstr>Emotion</vt:lpstr>
      <vt:lpstr>Emotion</vt:lpstr>
      <vt:lpstr>Emotion</vt:lpstr>
      <vt:lpstr>Emotion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&amp; Emotion</dc:title>
  <dc:creator>Kerry</dc:creator>
  <cp:lastModifiedBy>Kerry Krzymicki</cp:lastModifiedBy>
  <cp:revision>34</cp:revision>
  <dcterms:created xsi:type="dcterms:W3CDTF">2013-01-28T14:21:28Z</dcterms:created>
  <dcterms:modified xsi:type="dcterms:W3CDTF">2014-04-10T16:59:00Z</dcterms:modified>
</cp:coreProperties>
</file>