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67" r:id="rId122"/>
    <p:sldId id="378" r:id="rId123"/>
    <p:sldId id="379" r:id="rId124"/>
    <p:sldId id="380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FE4BF2-7037-4F0D-AEA0-5B34F1CFFF39}" type="datetimeFigureOut">
              <a:rPr lang="en-US" smtClean="0"/>
              <a:t>5/2/2013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659AE8-776F-40C0-A895-D09EDC702C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7498080" cy="1143000"/>
          </a:xfrm>
        </p:spPr>
        <p:txBody>
          <a:bodyPr/>
          <a:lstStyle/>
          <a:p>
            <a:r>
              <a:rPr lang="en-US" dirty="0" smtClean="0"/>
              <a:t>Psychological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majority is not always right or best, deviance approaches to defining abnormality is not, by itself, a useful standard to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show people who threaten usually are serious.</a:t>
            </a:r>
          </a:p>
          <a:p>
            <a:endParaRPr lang="en-US" dirty="0"/>
          </a:p>
          <a:p>
            <a:r>
              <a:rPr lang="en-US" dirty="0" smtClean="0"/>
              <a:t>70% of people who kill themselves threatened previously.</a:t>
            </a:r>
          </a:p>
          <a:p>
            <a:endParaRPr lang="en-US" dirty="0"/>
          </a:p>
          <a:p>
            <a:r>
              <a:rPr lang="en-US" dirty="0" smtClean="0"/>
              <a:t>Unsuccessful attempts are sometimes trial runs.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Personality Disorders and Drug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can…</a:t>
            </a:r>
          </a:p>
          <a:p>
            <a:pPr lvl="1"/>
            <a:r>
              <a:rPr lang="en-US" dirty="0" smtClean="0"/>
              <a:t>Describe how personality disorders differ from other psychological disorders.</a:t>
            </a:r>
          </a:p>
          <a:p>
            <a:pPr lvl="1"/>
            <a:r>
              <a:rPr lang="en-US" dirty="0" smtClean="0"/>
              <a:t>Explain how drug abuse is a psychological problem.</a:t>
            </a:r>
          </a:p>
        </p:txBody>
      </p:sp>
    </p:spTree>
    <p:extLst>
      <p:ext uri="{BB962C8B-B14F-4D97-AF65-F5344CB8AC3E}">
        <p14:creationId xmlns:p14="http://schemas.microsoft.com/office/powerpoint/2010/main" val="37440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Maladaptive or inflexible ways of dealing with others and one’s environment.</a:t>
            </a:r>
          </a:p>
          <a:p>
            <a:endParaRPr lang="en-US" dirty="0"/>
          </a:p>
          <a:p>
            <a:r>
              <a:rPr lang="en-US" dirty="0" smtClean="0"/>
              <a:t>No anxiety, no bizarre, incomprehensible behavior.</a:t>
            </a:r>
          </a:p>
          <a:p>
            <a:r>
              <a:rPr lang="en-US" dirty="0" smtClean="0"/>
              <a:t>Problem is that they cannot establish meaningful relationships, assume responsibilities, or adapt socially.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wide range of personality patterns in this category.</a:t>
            </a:r>
          </a:p>
          <a:p>
            <a:pPr lvl="1"/>
            <a:r>
              <a:rPr lang="en-US" dirty="0" smtClean="0"/>
              <a:t>Painfully shy</a:t>
            </a:r>
          </a:p>
          <a:p>
            <a:pPr lvl="1"/>
            <a:r>
              <a:rPr lang="en-US" dirty="0" smtClean="0"/>
              <a:t>Vain</a:t>
            </a:r>
          </a:p>
          <a:p>
            <a:pPr lvl="1"/>
            <a:r>
              <a:rPr lang="en-US" dirty="0" smtClean="0"/>
              <a:t>Pushy show-offs</a:t>
            </a:r>
          </a:p>
          <a:p>
            <a:pPr lvl="1"/>
            <a:endParaRPr lang="en-US" dirty="0"/>
          </a:p>
          <a:p>
            <a:r>
              <a:rPr lang="en-US" dirty="0" smtClean="0"/>
              <a:t>Used to be referred to as sociopaths or psychopaths.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Antisocial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Personality disorder characterized by irresponsibility, shallow emotions, and lack of conscious.</a:t>
            </a:r>
          </a:p>
          <a:p>
            <a:endParaRPr lang="en-US" dirty="0"/>
          </a:p>
          <a:p>
            <a:r>
              <a:rPr lang="en-US" dirty="0" smtClean="0"/>
              <a:t>Disregard others rights and treat them like objects.</a:t>
            </a:r>
          </a:p>
          <a:p>
            <a:endParaRPr lang="en-US" dirty="0"/>
          </a:p>
          <a:p>
            <a:r>
              <a:rPr lang="en-US" dirty="0" smtClean="0"/>
              <a:t>Live for the moment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Antisocial personalities do not worry about breaking social rules, feel no shame or guilt, and they are not affected by jail, punishment or whether they profit or not.</a:t>
            </a:r>
          </a:p>
          <a:p>
            <a:endParaRPr lang="en-US" dirty="0"/>
          </a:p>
          <a:p>
            <a:r>
              <a:rPr lang="en-US" dirty="0" smtClean="0"/>
              <a:t>Intelligent, entertaining, and able to fake 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win affection and confidence from others and then take advantage of them.</a:t>
            </a:r>
          </a:p>
          <a:p>
            <a:endParaRPr lang="en-US" dirty="0"/>
          </a:p>
          <a:p>
            <a:r>
              <a:rPr lang="en-US" dirty="0" smtClean="0"/>
              <a:t>Hugh Johnson quote from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Theories </a:t>
            </a:r>
          </a:p>
          <a:p>
            <a:pPr lvl="1"/>
            <a:r>
              <a:rPr lang="en-US" dirty="0" smtClean="0"/>
              <a:t>Imitate antisocial parents</a:t>
            </a:r>
          </a:p>
          <a:p>
            <a:pPr lvl="1"/>
            <a:r>
              <a:rPr lang="en-US" dirty="0" smtClean="0"/>
              <a:t>Lack of discipline or inconsistent discipline</a:t>
            </a:r>
          </a:p>
          <a:p>
            <a:pPr lvl="1"/>
            <a:r>
              <a:rPr lang="en-US" dirty="0" smtClean="0"/>
              <a:t>Faulty nervous system</a:t>
            </a:r>
          </a:p>
          <a:p>
            <a:pPr lvl="1"/>
            <a:endParaRPr lang="en-US" dirty="0"/>
          </a:p>
          <a:p>
            <a:r>
              <a:rPr lang="en-US" dirty="0" smtClean="0"/>
              <a:t>Those with antisocial personalities never learn to anticipate punishment, and are calm when committing antisocial 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drug abuse is a major psychological problem.</a:t>
            </a:r>
          </a:p>
          <a:p>
            <a:endParaRPr lang="en-US" dirty="0"/>
          </a:p>
          <a:p>
            <a:r>
              <a:rPr lang="en-US" dirty="0" smtClean="0"/>
              <a:t>Because people will hurt themselves physically, socially, and psychologically due to a dependence on drugs, it is covered in the DSM.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Abuse of drugs involves a psychological dependence, or the fact that people feel nervous or anxious without the drug.</a:t>
            </a:r>
          </a:p>
          <a:p>
            <a:endParaRPr lang="en-US" dirty="0"/>
          </a:p>
          <a:p>
            <a:r>
              <a:rPr lang="en-US" dirty="0" smtClean="0"/>
              <a:t>Some include: caffeine, nicotine, cocaine, marijuana, and amphetamines.</a:t>
            </a:r>
          </a:p>
          <a:p>
            <a:endParaRPr lang="en-US" dirty="0"/>
          </a:p>
          <a:p>
            <a:r>
              <a:rPr lang="en-US" dirty="0" smtClean="0"/>
              <a:t>When deprived, they can become restless, irritable and uneasy.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way people are judged for mental illness is by whether or not they can get along in the world – physically, emotionally, and socially.</a:t>
            </a:r>
          </a:p>
          <a:p>
            <a:endParaRPr lang="en-US" dirty="0"/>
          </a:p>
          <a:p>
            <a:r>
              <a:rPr lang="en-US" dirty="0" smtClean="0"/>
              <a:t>Abnormal people fail to adjust to the world.</a:t>
            </a:r>
          </a:p>
        </p:txBody>
      </p:sp>
    </p:spTree>
    <p:extLst>
      <p:ext uri="{BB962C8B-B14F-4D97-AF65-F5344CB8AC3E}">
        <p14:creationId xmlns:p14="http://schemas.microsoft.com/office/powerpoint/2010/main" val="643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times the person becomes physiologically addicted.</a:t>
            </a:r>
          </a:p>
          <a:p>
            <a:endParaRPr lang="en-US" dirty="0"/>
          </a:p>
          <a:p>
            <a:r>
              <a:rPr lang="en-US" dirty="0" smtClean="0"/>
              <a:t>Addiction is a pattern of abuse characterized by an overwhelming and compulsive desire to obtain and use the drug.</a:t>
            </a:r>
          </a:p>
          <a:p>
            <a:endParaRPr lang="en-US" dirty="0"/>
          </a:p>
          <a:p>
            <a:r>
              <a:rPr lang="en-US" dirty="0" smtClean="0"/>
              <a:t>The drugged state becomes the normal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drug is not in the body, the person experiences extreme discomfort.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as dependence causes a psychological need, addiction causes a physical need.</a:t>
            </a:r>
          </a:p>
          <a:p>
            <a:endParaRPr lang="en-US" dirty="0"/>
          </a:p>
          <a:p>
            <a:r>
              <a:rPr lang="en-US" dirty="0" smtClean="0"/>
              <a:t>Once a person is addicted, they can develop a tolerance; or a need to increase the dosage to obtain the “high” that earlier doses achieved.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Tolerance can cause a person to use dangerous levels of drugs to retain a semblance of physical and psychological balance.</a:t>
            </a:r>
          </a:p>
          <a:p>
            <a:endParaRPr lang="en-US" dirty="0"/>
          </a:p>
          <a:p>
            <a:r>
              <a:rPr lang="en-US" dirty="0" smtClean="0"/>
              <a:t>High doses can lead to terrible withdrawal symptoms and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Withdrawal is the symptoms that occur after a person discontinues a drug which he/she has become addicted.</a:t>
            </a:r>
          </a:p>
          <a:p>
            <a:endParaRPr lang="en-US" dirty="0"/>
          </a:p>
          <a:p>
            <a:r>
              <a:rPr lang="en-US" dirty="0" smtClean="0"/>
              <a:t>Withdrawal symptoms vary from person to person and from drug to drug.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common symptoms of withdrawal include: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Shakes</a:t>
            </a:r>
          </a:p>
          <a:p>
            <a:pPr lvl="1"/>
            <a:r>
              <a:rPr lang="en-US" dirty="0" smtClean="0"/>
              <a:t>Hallucinations</a:t>
            </a:r>
          </a:p>
          <a:p>
            <a:pPr lvl="1"/>
            <a:r>
              <a:rPr lang="en-US" dirty="0" smtClean="0"/>
              <a:t>Convulsions</a:t>
            </a:r>
          </a:p>
          <a:p>
            <a:pPr lvl="1"/>
            <a:r>
              <a:rPr lang="en-US" dirty="0" smtClean="0"/>
              <a:t>Coma</a:t>
            </a:r>
          </a:p>
          <a:p>
            <a:pPr lvl="1"/>
            <a:r>
              <a:rPr lang="en-US" dirty="0" smtClean="0"/>
              <a:t>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serious drug problem in the US.</a:t>
            </a:r>
          </a:p>
          <a:p>
            <a:endParaRPr lang="en-US" dirty="0"/>
          </a:p>
          <a:p>
            <a:r>
              <a:rPr lang="en-US" dirty="0" smtClean="0"/>
              <a:t>Begins early in life</a:t>
            </a:r>
          </a:p>
          <a:p>
            <a:endParaRPr lang="en-US" dirty="0"/>
          </a:p>
          <a:p>
            <a:r>
              <a:rPr lang="en-US" dirty="0" smtClean="0"/>
              <a:t>50% of deaths in car accidents are due to alcohol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Lowers inhibitions</a:t>
            </a:r>
          </a:p>
          <a:p>
            <a:pPr lvl="1"/>
            <a:r>
              <a:rPr lang="en-US" dirty="0" smtClean="0"/>
              <a:t>Talkative, playful, giggly, relaxed</a:t>
            </a:r>
          </a:p>
          <a:p>
            <a:endParaRPr lang="en-US" dirty="0"/>
          </a:p>
          <a:p>
            <a:r>
              <a:rPr lang="en-US" dirty="0" smtClean="0"/>
              <a:t>Actually a depressant!</a:t>
            </a:r>
          </a:p>
          <a:p>
            <a:endParaRPr lang="en-US" dirty="0" smtClean="0"/>
          </a:p>
          <a:p>
            <a:r>
              <a:rPr lang="en-US" dirty="0" smtClean="0"/>
              <a:t>Increases drinks slowly shuts down psychological and physiological functions.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Perceptions and sensations become distorted.</a:t>
            </a:r>
          </a:p>
          <a:p>
            <a:pPr lvl="1"/>
            <a:r>
              <a:rPr lang="en-US" dirty="0" smtClean="0"/>
              <a:t>Person may weave and stumble</a:t>
            </a:r>
          </a:p>
          <a:p>
            <a:pPr lvl="1"/>
            <a:r>
              <a:rPr lang="en-US" dirty="0" smtClean="0"/>
              <a:t>Speech becomes slurred</a:t>
            </a:r>
          </a:p>
          <a:p>
            <a:pPr lvl="1"/>
            <a:r>
              <a:rPr lang="en-US" dirty="0" smtClean="0"/>
              <a:t>Reactions become sluggish</a:t>
            </a:r>
          </a:p>
          <a:p>
            <a:pPr lvl="1"/>
            <a:endParaRPr lang="en-US" dirty="0"/>
          </a:p>
          <a:p>
            <a:r>
              <a:rPr lang="en-US" dirty="0" smtClean="0"/>
              <a:t>Enough alcohol and person can become unconscious, enter coma, or die.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this depends on many factors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Body chemistry</a:t>
            </a:r>
          </a:p>
          <a:p>
            <a:pPr lvl="1"/>
            <a:r>
              <a:rPr lang="en-US" dirty="0" smtClean="0"/>
              <a:t>How much person drinks</a:t>
            </a:r>
          </a:p>
          <a:p>
            <a:pPr lvl="1"/>
            <a:r>
              <a:rPr lang="en-US" dirty="0" smtClean="0"/>
              <a:t>How fast person drinks</a:t>
            </a:r>
          </a:p>
          <a:p>
            <a:pPr lvl="1"/>
            <a:r>
              <a:rPr lang="en-US" dirty="0" smtClean="0"/>
              <a:t>Past experiences with drinking</a:t>
            </a:r>
          </a:p>
          <a:p>
            <a:pPr lvl="1"/>
            <a:r>
              <a:rPr lang="en-US" dirty="0" smtClean="0"/>
              <a:t>Rate at which alcohol enters bloodstream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do not adjust may have problems feeding and clothing themselves, holding a job, finding friends and living by societies rules.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/>
          <a:lstStyle/>
          <a:p>
            <a:r>
              <a:rPr lang="en-US" dirty="0" smtClean="0"/>
              <a:t>Alcohol produces dependence, tolerance and addiction.</a:t>
            </a:r>
          </a:p>
          <a:p>
            <a:endParaRPr lang="en-US" dirty="0"/>
          </a:p>
          <a:p>
            <a:r>
              <a:rPr lang="en-US" dirty="0" smtClean="0"/>
              <a:t>There are 3 stages of alcoholism.</a:t>
            </a:r>
          </a:p>
          <a:p>
            <a:pPr lvl="1"/>
            <a:r>
              <a:rPr lang="en-US" dirty="0" smtClean="0"/>
              <a:t>Drinking relaxes person, reduces tension and social pressure</a:t>
            </a:r>
          </a:p>
          <a:p>
            <a:pPr lvl="1"/>
            <a:r>
              <a:rPr lang="en-US" dirty="0" smtClean="0"/>
              <a:t>Drink becomes a drug. Person may sneak drinks, have blackouts.</a:t>
            </a:r>
          </a:p>
          <a:p>
            <a:pPr lvl="1"/>
            <a:r>
              <a:rPr lang="en-US" dirty="0" smtClean="0"/>
              <a:t>Drinks compulsively, starts in AM, health deteriorates, life suffers, sprees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Alcoholism can be caused by both environmental and genetic factors.</a:t>
            </a:r>
          </a:p>
          <a:p>
            <a:endParaRPr lang="en-US" dirty="0"/>
          </a:p>
          <a:p>
            <a:r>
              <a:rPr lang="en-US" dirty="0" smtClean="0"/>
              <a:t>3-4x higher if a family member is an alcoholic</a:t>
            </a:r>
          </a:p>
          <a:p>
            <a:endParaRPr lang="en-US" dirty="0"/>
          </a:p>
          <a:p>
            <a:r>
              <a:rPr lang="en-US" dirty="0" smtClean="0"/>
              <a:t>Children raised by alcoholics may be raised in an environment that contributes.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is to help them through withdrawal.</a:t>
            </a:r>
          </a:p>
          <a:p>
            <a:pPr lvl="1"/>
            <a:r>
              <a:rPr lang="en-US" dirty="0" smtClean="0"/>
              <a:t>Can be violent – delirium tremens</a:t>
            </a:r>
          </a:p>
          <a:p>
            <a:endParaRPr lang="en-US" dirty="0"/>
          </a:p>
          <a:p>
            <a:r>
              <a:rPr lang="en-US" dirty="0" smtClean="0"/>
              <a:t>Psychotherapy and drugs may help.</a:t>
            </a:r>
          </a:p>
          <a:p>
            <a:endParaRPr lang="en-US" dirty="0"/>
          </a:p>
          <a:p>
            <a:r>
              <a:rPr lang="en-US" dirty="0" smtClean="0"/>
              <a:t>AA – alcoholics anonymous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Antabuse – chemical that blocks the acetaldehyde from turning into acetic acid.</a:t>
            </a:r>
          </a:p>
          <a:p>
            <a:endParaRPr lang="en-US" dirty="0"/>
          </a:p>
          <a:p>
            <a:r>
              <a:rPr lang="en-US" dirty="0" smtClean="0"/>
              <a:t>When taken by alcoholics they become violently ill if they drink.</a:t>
            </a:r>
          </a:p>
          <a:p>
            <a:endParaRPr lang="en-US" dirty="0"/>
          </a:p>
          <a:p>
            <a:r>
              <a:rPr lang="en-US" dirty="0" smtClean="0"/>
              <a:t>There is no permanent cure for alcoholism.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with alcoholism is that our society tends to encourage social drinking and tolerate the first stage of drinking.</a:t>
            </a:r>
          </a:p>
          <a:p>
            <a:endParaRPr lang="en-US" dirty="0"/>
          </a:p>
          <a:p>
            <a:r>
              <a:rPr lang="en-US" dirty="0" smtClean="0"/>
              <a:t>Binge drinking has several definitions, is most prevalent among the young, and is dangerous for several reasons.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Too unhappy to eat</a:t>
            </a:r>
          </a:p>
          <a:p>
            <a:pPr lvl="1"/>
            <a:r>
              <a:rPr lang="en-US" dirty="0" smtClean="0"/>
              <a:t>So lethargic they cannot work</a:t>
            </a:r>
          </a:p>
          <a:p>
            <a:pPr lvl="1"/>
            <a:r>
              <a:rPr lang="en-US" dirty="0" smtClean="0"/>
              <a:t>Too much anxiety around people</a:t>
            </a:r>
          </a:p>
          <a:p>
            <a:pPr lvl="1"/>
            <a:endParaRPr lang="en-US" dirty="0"/>
          </a:p>
          <a:p>
            <a:r>
              <a:rPr lang="en-US" dirty="0" smtClean="0"/>
              <a:t>Not all people with disorders are violent, destructive or isolated.</a:t>
            </a:r>
          </a:p>
          <a:p>
            <a:endParaRPr lang="en-US" dirty="0"/>
          </a:p>
          <a:p>
            <a:r>
              <a:rPr lang="en-US" dirty="0" smtClean="0"/>
              <a:t>Sometimes behavior only </a:t>
            </a:r>
            <a:r>
              <a:rPr lang="en-US" i="1" dirty="0" smtClean="0"/>
              <a:t>seems</a:t>
            </a:r>
            <a:r>
              <a:rPr lang="en-US" dirty="0" smtClean="0"/>
              <a:t> normal.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6324600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 smtClean="0"/>
              <a:t>Also, remember that behavior that is acceptable in one society may not be acceptable in another.</a:t>
            </a:r>
          </a:p>
          <a:p>
            <a:endParaRPr lang="en-US" dirty="0"/>
          </a:p>
          <a:p>
            <a:r>
              <a:rPr lang="en-US" sz="4200" dirty="0" smtClean="0"/>
              <a:t>Women </a:t>
            </a:r>
            <a:r>
              <a:rPr lang="en-US" sz="4200" dirty="0"/>
              <a:t>covering their faces in public (norm in Muslim societies, not a norm </a:t>
            </a:r>
            <a:r>
              <a:rPr lang="en-US" sz="4200" dirty="0" smtClean="0"/>
              <a:t>in Western </a:t>
            </a:r>
            <a:r>
              <a:rPr lang="en-US" sz="4200" dirty="0"/>
              <a:t>societies)</a:t>
            </a:r>
            <a:br>
              <a:rPr lang="en-US" sz="4200" dirty="0"/>
            </a:br>
            <a:endParaRPr lang="en-US" sz="4200" dirty="0" smtClean="0"/>
          </a:p>
          <a:p>
            <a:r>
              <a:rPr lang="en-US" sz="4200" dirty="0"/>
              <a:t> </a:t>
            </a:r>
            <a:r>
              <a:rPr lang="en-US" sz="4200" dirty="0" smtClean="0"/>
              <a:t>Not </a:t>
            </a:r>
            <a:r>
              <a:rPr lang="en-US" sz="4200" dirty="0"/>
              <a:t>staring at people you don't know (staring is considered rude in US, but perfectly normal in other societies</a:t>
            </a:r>
            <a:r>
              <a:rPr lang="en-US" sz="4200" dirty="0" smtClean="0"/>
              <a:t>)</a:t>
            </a:r>
          </a:p>
          <a:p>
            <a:r>
              <a:rPr lang="en-US" sz="4200" dirty="0" smtClean="0"/>
              <a:t> </a:t>
            </a:r>
            <a:r>
              <a:rPr lang="en-US" sz="4200" dirty="0"/>
              <a:t>Kissing someone on the cheek when you meet them (not mandatory, but still a norm in Latino cultures; not a norm in US)</a:t>
            </a:r>
            <a:br>
              <a:rPr lang="en-US" sz="4200" dirty="0"/>
            </a:br>
            <a:endParaRPr lang="en-US" sz="4200" dirty="0" smtClean="0"/>
          </a:p>
          <a:p>
            <a:r>
              <a:rPr lang="en-US" sz="4200" dirty="0" smtClean="0"/>
              <a:t>Men </a:t>
            </a:r>
            <a:r>
              <a:rPr lang="en-US" sz="4200" dirty="0"/>
              <a:t>kissing a woman's hand when they are introduced to her (not a norm in US, a norm in other countries)</a:t>
            </a:r>
            <a:br>
              <a:rPr lang="en-US" sz="4200" dirty="0"/>
            </a:br>
            <a:endParaRPr lang="en-US" sz="4200" dirty="0" smtClean="0"/>
          </a:p>
          <a:p>
            <a:r>
              <a:rPr lang="en-US" sz="4200" dirty="0" smtClean="0"/>
              <a:t>Knowing </a:t>
            </a:r>
            <a:r>
              <a:rPr lang="en-US" sz="4200" dirty="0"/>
              <a:t>your neighbors well (not a norm in US, a norm in other countries</a:t>
            </a:r>
            <a:r>
              <a:rPr lang="en-US" sz="4200" dirty="0" smtClean="0"/>
              <a:t>)</a:t>
            </a:r>
          </a:p>
          <a:p>
            <a:r>
              <a:rPr lang="en-US" sz="4200" dirty="0" smtClean="0"/>
              <a:t>Nose-rubbing </a:t>
            </a:r>
            <a:r>
              <a:rPr lang="en-US" sz="4200" dirty="0"/>
              <a:t>as a form of greeting (norm in Alaska, not a norm in other countries)</a:t>
            </a:r>
          </a:p>
        </p:txBody>
      </p:sp>
    </p:spTree>
    <p:extLst>
      <p:ext uri="{BB962C8B-B14F-4D97-AF65-F5344CB8AC3E}">
        <p14:creationId xmlns:p14="http://schemas.microsoft.com/office/powerpoint/2010/main" val="3504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terms mental health and mental illness suggest that a psychological abnormality is a physical sickness, like the flu.</a:t>
            </a:r>
          </a:p>
          <a:p>
            <a:endParaRPr lang="en-US" dirty="0"/>
          </a:p>
          <a:p>
            <a:r>
              <a:rPr lang="en-US" dirty="0" smtClean="0"/>
              <a:t>Some people agree with this and some do not.  However, there are standards to be considered both physically healthy as well as mentally.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psychologists believe that a psychologically healthy person is one who is functioning ideally, or striving to.</a:t>
            </a:r>
          </a:p>
          <a:p>
            <a:endParaRPr lang="en-US" dirty="0"/>
          </a:p>
          <a:p>
            <a:r>
              <a:rPr lang="en-US" dirty="0" smtClean="0"/>
              <a:t>Jung and Maslow called this self-actualization, or accepting and expressing one’s own individuality and humanness.</a:t>
            </a:r>
          </a:p>
        </p:txBody>
      </p:sp>
    </p:spTree>
    <p:extLst>
      <p:ext uri="{BB962C8B-B14F-4D97-AF65-F5344CB8AC3E}">
        <p14:creationId xmlns:p14="http://schemas.microsoft.com/office/powerpoint/2010/main" val="28261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this include:</a:t>
            </a:r>
          </a:p>
          <a:p>
            <a:pPr lvl="1"/>
            <a:r>
              <a:rPr lang="en-US" dirty="0" smtClean="0"/>
              <a:t>How can you tell when someone is doing their best?</a:t>
            </a:r>
          </a:p>
          <a:p>
            <a:pPr lvl="1"/>
            <a:r>
              <a:rPr lang="en-US" dirty="0" smtClean="0"/>
              <a:t>What are the signs that they are struggling?</a:t>
            </a:r>
          </a:p>
          <a:p>
            <a:pPr lvl="1"/>
            <a:r>
              <a:rPr lang="en-US" dirty="0" smtClean="0"/>
              <a:t>Who determines if they are doing a good job of actualizing?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Szasz spoke out in the 1960’s that labeling someone as “mentally ill” just because their behavior is odd is cruel and irresponsible.</a:t>
            </a:r>
          </a:p>
          <a:p>
            <a:endParaRPr lang="en-US" dirty="0" smtClean="0"/>
          </a:p>
          <a:p>
            <a:r>
              <a:rPr lang="en-US" dirty="0" smtClean="0"/>
              <a:t>He believed these people had serious conflicts with the world around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Szasz argued that people that we call mentally ill are not “ill”, and we don’t allow them to be responsible for their own behavior.</a:t>
            </a:r>
          </a:p>
          <a:p>
            <a:endParaRPr lang="en-US" dirty="0"/>
          </a:p>
          <a:p>
            <a:r>
              <a:rPr lang="en-US" dirty="0" smtClean="0"/>
              <a:t>This view of Szasz’ is not a popular view.</a:t>
            </a:r>
          </a:p>
        </p:txBody>
      </p:sp>
    </p:spTree>
    <p:extLst>
      <p:ext uri="{BB962C8B-B14F-4D97-AF65-F5344CB8AC3E}">
        <p14:creationId xmlns:p14="http://schemas.microsoft.com/office/powerpoint/2010/main" val="4179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psychological disorders?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788736"/>
          </a:xfrm>
        </p:spPr>
        <p:txBody>
          <a:bodyPr>
            <a:normAutofit/>
          </a:bodyPr>
          <a:lstStyle/>
          <a:p>
            <a:r>
              <a:rPr lang="en-US" dirty="0" smtClean="0"/>
              <a:t>I can..</a:t>
            </a:r>
          </a:p>
          <a:p>
            <a:endParaRPr lang="en-US" dirty="0"/>
          </a:p>
          <a:p>
            <a:pPr marL="484632" indent="-457200">
              <a:buFont typeface="Wingdings" pitchFamily="2" charset="2"/>
              <a:buChar char="v"/>
            </a:pPr>
            <a:r>
              <a:rPr lang="en-US" dirty="0" smtClean="0"/>
              <a:t>Define psychological disorder</a:t>
            </a:r>
          </a:p>
          <a:p>
            <a:pPr marL="484632" indent="-457200">
              <a:buFont typeface="Wingdings" pitchFamily="2" charset="2"/>
              <a:buChar char="v"/>
            </a:pPr>
            <a:r>
              <a:rPr lang="en-US" dirty="0" smtClean="0"/>
              <a:t>Explain the difference between normality and abnormality, citing examples of 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agreed upon is that we must be very careful what is judged to be “mentally ill”.</a:t>
            </a:r>
          </a:p>
          <a:p>
            <a:endParaRPr lang="en-US" dirty="0"/>
          </a:p>
          <a:p>
            <a:r>
              <a:rPr lang="en-US" dirty="0" smtClean="0"/>
              <a:t>Just because someone acts in a way we don’t understand doesn’t mean there is a problem.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 that mild psychological disorders are common.</a:t>
            </a:r>
          </a:p>
          <a:p>
            <a:endParaRPr lang="en-US" dirty="0"/>
          </a:p>
          <a:p>
            <a:r>
              <a:rPr lang="en-US" dirty="0" smtClean="0"/>
              <a:t>Only when a problem is severe enough to disrupt everyday life it is thought of as an abnormality or illness.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classifying disorders:</a:t>
            </a:r>
          </a:p>
          <a:p>
            <a:pPr lvl="1"/>
            <a:r>
              <a:rPr lang="en-US" dirty="0" smtClean="0"/>
              <a:t>Causes and symptoms are not clear cut</a:t>
            </a:r>
          </a:p>
          <a:p>
            <a:pPr lvl="1"/>
            <a:r>
              <a:rPr lang="en-US" dirty="0" smtClean="0"/>
              <a:t>Breakdowns and cures are not obvious</a:t>
            </a:r>
          </a:p>
          <a:p>
            <a:pPr lvl="1"/>
            <a:r>
              <a:rPr lang="en-US" dirty="0" smtClean="0"/>
              <a:t>Medical model does not work the same on mental disorders the same as physical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1952</a:t>
            </a:r>
          </a:p>
          <a:p>
            <a:r>
              <a:rPr lang="en-US" dirty="0" smtClean="0"/>
              <a:t>APA</a:t>
            </a:r>
          </a:p>
          <a:p>
            <a:r>
              <a:rPr lang="en-US" dirty="0" smtClean="0"/>
              <a:t>Standard system for diagnosing abnormal symptoms</a:t>
            </a:r>
          </a:p>
          <a:p>
            <a:r>
              <a:rPr lang="en-US" i="1" dirty="0" smtClean="0"/>
              <a:t>Diagnostic and Statistical Manual of Mental Disorders</a:t>
            </a:r>
            <a:endParaRPr lang="en-US" dirty="0" smtClean="0"/>
          </a:p>
          <a:p>
            <a:r>
              <a:rPr lang="en-US" i="1" dirty="0" smtClean="0"/>
              <a:t>DSM revised four times </a:t>
            </a:r>
          </a:p>
          <a:p>
            <a:r>
              <a:rPr lang="en-US" i="1" smtClean="0"/>
              <a:t>DSM </a:t>
            </a:r>
            <a:r>
              <a:rPr lang="en-US" i="1" dirty="0" smtClean="0"/>
              <a:t>– V is due for pub. In May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36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Between the DSM – II and DSM – IV, a major shift in thinking occurred.</a:t>
            </a:r>
          </a:p>
          <a:p>
            <a:endParaRPr lang="en-US" dirty="0"/>
          </a:p>
          <a:p>
            <a:r>
              <a:rPr lang="en-US" dirty="0" smtClean="0"/>
              <a:t>Before 1980 the 2 most common diagnoses were neurosis and psychosis.</a:t>
            </a:r>
          </a:p>
          <a:p>
            <a:r>
              <a:rPr lang="en-US" dirty="0" smtClean="0"/>
              <a:t>Now more specific categories: anxiety, somatoform, dissociative, and mood disorders, and schizophrenia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 each new category of the DSM are descriptions</a:t>
            </a:r>
          </a:p>
          <a:p>
            <a:pPr lvl="1"/>
            <a:r>
              <a:rPr lang="en-US" dirty="0" smtClean="0"/>
              <a:t>Essential features </a:t>
            </a:r>
          </a:p>
          <a:p>
            <a:pPr lvl="2"/>
            <a:r>
              <a:rPr lang="en-US" dirty="0" smtClean="0"/>
              <a:t>Characteristics that define the disorder</a:t>
            </a:r>
          </a:p>
          <a:p>
            <a:pPr lvl="1"/>
            <a:r>
              <a:rPr lang="en-US" dirty="0" smtClean="0"/>
              <a:t>Associated features</a:t>
            </a:r>
          </a:p>
          <a:p>
            <a:pPr lvl="2"/>
            <a:r>
              <a:rPr lang="en-US" dirty="0" smtClean="0"/>
              <a:t>Features that are usually present</a:t>
            </a:r>
          </a:p>
          <a:p>
            <a:pPr lvl="1"/>
            <a:r>
              <a:rPr lang="en-US" dirty="0" smtClean="0"/>
              <a:t>Differential diagnosis</a:t>
            </a:r>
          </a:p>
          <a:p>
            <a:pPr lvl="2"/>
            <a:r>
              <a:rPr lang="en-US" dirty="0" smtClean="0"/>
              <a:t>How to distinguish disorder from others </a:t>
            </a:r>
          </a:p>
          <a:p>
            <a:pPr lvl="1"/>
            <a:r>
              <a:rPr lang="en-US" dirty="0" smtClean="0"/>
              <a:t>Diagnostic criteria</a:t>
            </a:r>
          </a:p>
          <a:p>
            <a:pPr lvl="2"/>
            <a:r>
              <a:rPr lang="en-US" dirty="0" smtClean="0"/>
              <a:t>List of symptoms in order to be labeled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specifics in the DSM reduce the chances that patients will be classified differently by different doctors.</a:t>
            </a:r>
          </a:p>
          <a:p>
            <a:endParaRPr lang="en-US" dirty="0"/>
          </a:p>
          <a:p>
            <a:r>
              <a:rPr lang="en-US" dirty="0" smtClean="0"/>
              <a:t>The DSM – III and IV also allow for diagnosing more than one label by using 5 major dimensions, or axes.</a:t>
            </a:r>
          </a:p>
        </p:txBody>
      </p:sp>
    </p:spTree>
    <p:extLst>
      <p:ext uri="{BB962C8B-B14F-4D97-AF65-F5344CB8AC3E}">
        <p14:creationId xmlns:p14="http://schemas.microsoft.com/office/powerpoint/2010/main" val="39517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5 axes each reflect a different aspect of the patient’s case.</a:t>
            </a:r>
          </a:p>
          <a:p>
            <a:pPr lvl="1"/>
            <a:r>
              <a:rPr lang="en-US" i="1" dirty="0" smtClean="0"/>
              <a:t>Axis I is used to classify current symptoms into explicitly defined categories. These categories range from disorder usually first evident in infancy, childhood and adolescence to substance – abuse disorders, to schizophrenia.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26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Axis II –</a:t>
            </a:r>
          </a:p>
          <a:p>
            <a:pPr lvl="1"/>
            <a:r>
              <a:rPr lang="en-US" i="1" dirty="0" smtClean="0"/>
              <a:t>Describes developmental disorder and long – standing personality disorders or maladaptive traits, such as compulsiveness, over-dependency, or aggressiveness.</a:t>
            </a:r>
          </a:p>
          <a:p>
            <a:pPr lvl="1"/>
            <a:r>
              <a:rPr lang="en-US" i="1" dirty="0" smtClean="0"/>
              <a:t>Also used for specific disorders in children and adolescents.</a:t>
            </a:r>
          </a:p>
          <a:p>
            <a:pPr lvl="1"/>
            <a:r>
              <a:rPr lang="en-US" i="1" dirty="0" smtClean="0"/>
              <a:t>Language disorders, reading or writing difficulties, autism, mental retardation, and speech problems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85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can have a disorder on both Axis I and II.</a:t>
            </a:r>
          </a:p>
          <a:p>
            <a:pPr lvl="1"/>
            <a:r>
              <a:rPr lang="en-US" dirty="0" smtClean="0"/>
              <a:t>An adult may be treated for depression on Axis I and compulsive personality on Axis II.</a:t>
            </a:r>
          </a:p>
          <a:p>
            <a:pPr lvl="1"/>
            <a:r>
              <a:rPr lang="en-US" dirty="0" smtClean="0"/>
              <a:t>A child may have a conduct disorder on Axis I and a language disorder on Axis 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are psychological disorders?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It is often difficult to draw the line between normal and abnormal.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Behavior that some people deem “normal” may seem quite abnormal to others.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Prophet example from book…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 III – </a:t>
            </a:r>
          </a:p>
          <a:p>
            <a:pPr lvl="1"/>
            <a:r>
              <a:rPr lang="en-US" i="1" dirty="0" smtClean="0"/>
              <a:t>Used to describe physical disorders or medical conditions that are potentially relevant to understanding or managing the person.  In some cases, a physical disorder such as brain damage or a chemical imbalance may be causing the syndrome diagnosed on either Axis I or II.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73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 IV – </a:t>
            </a:r>
          </a:p>
          <a:p>
            <a:pPr lvl="1"/>
            <a:r>
              <a:rPr lang="en-US" i="1" dirty="0" smtClean="0"/>
              <a:t>A measurement of the current stress level at which the person is functioning.  The rating of stressors is based on what the person has experienced within the past year.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98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Axis IV – </a:t>
            </a:r>
          </a:p>
          <a:p>
            <a:pPr lvl="1"/>
            <a:r>
              <a:rPr lang="en-US" i="1" dirty="0" smtClean="0"/>
              <a:t>Used to describe the highest level of adaptive functioning present within the past year.  Adaptive functioning refers to three areas:</a:t>
            </a:r>
          </a:p>
          <a:p>
            <a:pPr lvl="2"/>
            <a:r>
              <a:rPr lang="en-US" i="1" dirty="0" smtClean="0"/>
              <a:t>Social relations - relationships</a:t>
            </a:r>
          </a:p>
          <a:p>
            <a:pPr lvl="2"/>
            <a:r>
              <a:rPr lang="en-US" i="1" dirty="0" smtClean="0"/>
              <a:t>Occupational functioning – quality and work accomplished</a:t>
            </a:r>
          </a:p>
          <a:p>
            <a:pPr lvl="2"/>
            <a:r>
              <a:rPr lang="en-US" i="1" dirty="0" smtClean="0"/>
              <a:t>Leisure time – hobbies and the degree of involvement and pleasure the person gets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72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5 part diagnosis helps discover connections among disorders and other factors like stress and physical illness.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 of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“Labels” a person</a:t>
            </a:r>
          </a:p>
          <a:p>
            <a:r>
              <a:rPr lang="en-US" dirty="0" smtClean="0"/>
              <a:t>Can reduce self-esteem</a:t>
            </a:r>
          </a:p>
          <a:p>
            <a:r>
              <a:rPr lang="en-US" dirty="0" smtClean="0"/>
              <a:t>Affects how others regard a person</a:t>
            </a:r>
          </a:p>
          <a:p>
            <a:endParaRPr lang="en-US" dirty="0"/>
          </a:p>
          <a:p>
            <a:r>
              <a:rPr lang="en-US" dirty="0" smtClean="0"/>
              <a:t>Many people over time develop disorders listed in the DSM, but many are temporary.</a:t>
            </a:r>
          </a:p>
          <a:p>
            <a:endParaRPr lang="en-US" dirty="0"/>
          </a:p>
          <a:p>
            <a:r>
              <a:rPr lang="en-US" dirty="0" smtClean="0"/>
              <a:t>Many people are not very different from anyone else.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can…</a:t>
            </a:r>
          </a:p>
          <a:p>
            <a:pPr lvl="1"/>
            <a:r>
              <a:rPr lang="en-US" dirty="0" smtClean="0"/>
              <a:t>Identify the behavioral patterns that are used to diagnose anxiety disorders.</a:t>
            </a:r>
          </a:p>
          <a:p>
            <a:pPr lvl="1"/>
            <a:r>
              <a:rPr lang="en-US" dirty="0" smtClean="0"/>
              <a:t>Explain what causes anxiety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Anxiety is a general state of dread or uneasiness that is a response to a real or imagined danger.</a:t>
            </a:r>
          </a:p>
          <a:p>
            <a:endParaRPr lang="en-US" dirty="0"/>
          </a:p>
          <a:p>
            <a:r>
              <a:rPr lang="en-US" dirty="0" smtClean="0"/>
              <a:t>People with anxiety disorders suffer from feelings that are out of proportion to the situation.</a:t>
            </a:r>
          </a:p>
          <a:p>
            <a:endParaRPr lang="en-US" dirty="0"/>
          </a:p>
          <a:p>
            <a:r>
              <a:rPr lang="en-US" dirty="0" smtClean="0"/>
              <a:t>15% of the pop. will deal with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disorders share characteristics, such as anxiety, inadequacy, and avoidance of problems, unrealistic self image, sudden mood swings, constant worrying, and a variety of physical symptoms (headaches, sweating, fatigue, weakness, and muscle tightness.</a:t>
            </a:r>
          </a:p>
        </p:txBody>
      </p:sp>
    </p:spTree>
    <p:extLst>
      <p:ext uri="{BB962C8B-B14F-4D97-AF65-F5344CB8AC3E}">
        <p14:creationId xmlns:p14="http://schemas.microsoft.com/office/powerpoint/2010/main" val="26674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Anxious people often have problems forming stable and satisfying relationships.</a:t>
            </a:r>
          </a:p>
          <a:p>
            <a:endParaRPr lang="en-US" dirty="0"/>
          </a:p>
          <a:p>
            <a:r>
              <a:rPr lang="en-US" dirty="0" smtClean="0"/>
              <a:t>Have problems giving up their behaviors that do not work, and have self-defeating and ineffective problem solving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DSM – IV, the anxiety disorders that are categorized are: general anxiety, phobic disorders, panic disorder, obsessive – compulsive disorder, and post-traumatic stress disorder.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are psychological disorders?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because a person is different does not mean they are suffering from a mental illness.</a:t>
            </a:r>
          </a:p>
          <a:p>
            <a:endParaRPr lang="en-US" dirty="0"/>
          </a:p>
          <a:p>
            <a:r>
              <a:rPr lang="en-US" dirty="0" smtClean="0"/>
              <a:t>At times, going along with the crowd can be self-destructive.</a:t>
            </a:r>
          </a:p>
          <a:p>
            <a:endParaRPr lang="en-US" dirty="0"/>
          </a:p>
          <a:p>
            <a:r>
              <a:rPr lang="en-US" dirty="0" smtClean="0"/>
              <a:t>A teen using cocaine because their friends do, has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Anxiety is a vague apprehension or feeling that one is in danger.</a:t>
            </a:r>
          </a:p>
          <a:p>
            <a:endParaRPr lang="en-US" dirty="0"/>
          </a:p>
          <a:p>
            <a:r>
              <a:rPr lang="en-US" dirty="0" smtClean="0"/>
              <a:t>This can grow into a panic attack (choking sensation, chest pain, dizziness, trembling, hot flashes).</a:t>
            </a:r>
          </a:p>
          <a:p>
            <a:endParaRPr lang="en-US" dirty="0"/>
          </a:p>
          <a:p>
            <a:r>
              <a:rPr lang="en-US" dirty="0" smtClean="0"/>
              <a:t>Unlike fear, anxiety is a reaction to vague or imagined dangers.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have a continuous anxiety, all the time.</a:t>
            </a:r>
          </a:p>
          <a:p>
            <a:endParaRPr lang="en-US" dirty="0"/>
          </a:p>
          <a:p>
            <a:r>
              <a:rPr lang="en-US" dirty="0" smtClean="0"/>
              <a:t>Neglect relationships, outside life, and become more anxious, becoming trapped in a cycle.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symptoms can go along with anxiety, too.</a:t>
            </a:r>
          </a:p>
          <a:p>
            <a:pPr lvl="1"/>
            <a:r>
              <a:rPr lang="en-US" dirty="0" smtClean="0"/>
              <a:t>Muscle tension, furrowed brow, poor appetite, indigestion, loss of sleep, etc.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of anxiety </a:t>
            </a:r>
          </a:p>
          <a:p>
            <a:pPr lvl="1"/>
            <a:r>
              <a:rPr lang="en-US" dirty="0" smtClean="0"/>
              <a:t>Stress</a:t>
            </a:r>
          </a:p>
          <a:p>
            <a:pPr lvl="2"/>
            <a:r>
              <a:rPr lang="en-US" dirty="0" smtClean="0"/>
              <a:t>Avoid stress, gain anxiety</a:t>
            </a:r>
          </a:p>
          <a:p>
            <a:pPr lvl="1"/>
            <a:r>
              <a:rPr lang="en-US" dirty="0" smtClean="0"/>
              <a:t>Heredity</a:t>
            </a:r>
          </a:p>
          <a:p>
            <a:pPr lvl="1"/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Trauma</a:t>
            </a:r>
          </a:p>
          <a:p>
            <a:pPr lvl="2"/>
            <a:r>
              <a:rPr lang="en-US" dirty="0" smtClean="0"/>
              <a:t>Major life change </a:t>
            </a:r>
          </a:p>
          <a:p>
            <a:pPr lvl="1"/>
            <a:r>
              <a:rPr lang="en-US" dirty="0" smtClean="0"/>
              <a:t>Modern life uncertainties</a:t>
            </a:r>
          </a:p>
          <a:p>
            <a:pPr lvl="2"/>
            <a:r>
              <a:rPr lang="en-US" dirty="0" smtClean="0"/>
              <a:t>Job </a:t>
            </a:r>
          </a:p>
          <a:p>
            <a:pPr lvl="2"/>
            <a:r>
              <a:rPr lang="en-US" dirty="0" smtClean="0"/>
              <a:t>Social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Phobic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anxiety is focused on a object, activity, or situation that seems out of proportion it is called  phobic disorder or phobia.</a:t>
            </a:r>
          </a:p>
          <a:p>
            <a:endParaRPr lang="en-US" dirty="0"/>
          </a:p>
          <a:p>
            <a:r>
              <a:rPr lang="en-US" dirty="0" smtClean="0"/>
              <a:t>Phobias may be classified as specific, social, and agoraphobia.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specific phobia is focused on a certain object or situation.</a:t>
            </a:r>
          </a:p>
          <a:p>
            <a:pPr lvl="1"/>
            <a:r>
              <a:rPr lang="en-US" dirty="0" smtClean="0"/>
              <a:t>Heights, small spaces, darkness, etc.</a:t>
            </a:r>
          </a:p>
          <a:p>
            <a:r>
              <a:rPr lang="en-US" dirty="0" smtClean="0"/>
              <a:t>A social phobia victim fears that they will embarrass themselves in public.</a:t>
            </a:r>
          </a:p>
          <a:p>
            <a:pPr lvl="1"/>
            <a:r>
              <a:rPr lang="en-US" dirty="0" smtClean="0"/>
              <a:t>Speaking, using restrooms, eating</a:t>
            </a:r>
          </a:p>
          <a:p>
            <a:r>
              <a:rPr lang="en-US" dirty="0" smtClean="0"/>
              <a:t>Agoraphobia is fear of being in a public place. May not leave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Phobias range from mild to severe.</a:t>
            </a:r>
          </a:p>
          <a:p>
            <a:endParaRPr lang="en-US" dirty="0"/>
          </a:p>
          <a:p>
            <a:r>
              <a:rPr lang="en-US" dirty="0" smtClean="0"/>
              <a:t>Most people avoid the object of their phobia.</a:t>
            </a:r>
          </a:p>
          <a:p>
            <a:endParaRPr lang="en-US" dirty="0"/>
          </a:p>
          <a:p>
            <a:r>
              <a:rPr lang="en-US" dirty="0" smtClean="0"/>
              <a:t>One treatment of phobias involves using opportunities to experience the feared object in otherwise safe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anxiety disorder that shows up as panic attacks.</a:t>
            </a:r>
          </a:p>
          <a:p>
            <a:endParaRPr lang="en-US" dirty="0"/>
          </a:p>
          <a:p>
            <a:r>
              <a:rPr lang="en-US" dirty="0" smtClean="0"/>
              <a:t>Panic: sudden, helpless terror.</a:t>
            </a:r>
          </a:p>
          <a:p>
            <a:endParaRPr lang="en-US" dirty="0"/>
          </a:p>
          <a:p>
            <a:r>
              <a:rPr lang="en-US" dirty="0" smtClean="0"/>
              <a:t>Person may feel like they may die.</a:t>
            </a:r>
          </a:p>
          <a:p>
            <a:endParaRPr lang="en-US" dirty="0"/>
          </a:p>
          <a:p>
            <a:r>
              <a:rPr lang="en-US" dirty="0" smtClean="0"/>
              <a:t>Most last for minutes, can last 60+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Panic disorder can be inherited, in part.</a:t>
            </a:r>
          </a:p>
          <a:p>
            <a:endParaRPr lang="en-US" dirty="0"/>
          </a:p>
          <a:p>
            <a:r>
              <a:rPr lang="en-US" dirty="0" smtClean="0"/>
              <a:t>It may be the caused by a stressful event and the body wrongly interprets the bodies physiological arousal.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Obsessive – Compulsive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suffering acute anxiety may find themselves dwelling on the same thoughts repeatedly.</a:t>
            </a:r>
          </a:p>
          <a:p>
            <a:endParaRPr lang="en-US" dirty="0"/>
          </a:p>
          <a:p>
            <a:r>
              <a:rPr lang="en-US" dirty="0" smtClean="0"/>
              <a:t>An uncontrollable pattern of thoughts is called obsession.</a:t>
            </a:r>
          </a:p>
          <a:p>
            <a:endParaRPr lang="en-US" dirty="0"/>
          </a:p>
          <a:p>
            <a:r>
              <a:rPr lang="en-US" dirty="0" smtClean="0"/>
              <a:t>Repeatedly performing the same irrational actions is compulsion.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are psychological disorders?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psychologists distinguish normal from abnormal, then?</a:t>
            </a:r>
          </a:p>
          <a:p>
            <a:endParaRPr lang="en-US" dirty="0"/>
          </a:p>
          <a:p>
            <a:r>
              <a:rPr lang="en-US" dirty="0" smtClean="0"/>
              <a:t>We will look at three common ways to look at defining abnormality: deviance, adjustment, and psychological health.</a:t>
            </a:r>
          </a:p>
          <a:p>
            <a:r>
              <a:rPr lang="en-US" dirty="0" smtClean="0"/>
              <a:t>Then we will look at legality and criticism of all these models</a:t>
            </a:r>
          </a:p>
        </p:txBody>
      </p:sp>
    </p:spTree>
    <p:extLst>
      <p:ext uri="{BB962C8B-B14F-4D97-AF65-F5344CB8AC3E}">
        <p14:creationId xmlns:p14="http://schemas.microsoft.com/office/powerpoint/2010/main" val="3634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neurotic person may have both obsession and compulsion together and have OCD.</a:t>
            </a:r>
          </a:p>
          <a:p>
            <a:pPr lvl="1"/>
            <a:r>
              <a:rPr lang="en-US" dirty="0" smtClean="0"/>
              <a:t>Washing hands 20-30 times a day</a:t>
            </a:r>
          </a:p>
          <a:p>
            <a:pPr lvl="1"/>
            <a:r>
              <a:rPr lang="en-US" dirty="0" smtClean="0"/>
              <a:t>Avoiding sidewalk cracks</a:t>
            </a:r>
          </a:p>
          <a:p>
            <a:pPr lvl="1"/>
            <a:r>
              <a:rPr lang="en-US" dirty="0" smtClean="0"/>
              <a:t>Thoughts of death</a:t>
            </a:r>
          </a:p>
          <a:p>
            <a:endParaRPr lang="en-US" dirty="0"/>
          </a:p>
          <a:p>
            <a:r>
              <a:rPr lang="en-US" dirty="0" smtClean="0"/>
              <a:t>Everyone has these, but they may not be a problem if not interfering with living a normal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some people have OCD?</a:t>
            </a:r>
          </a:p>
          <a:p>
            <a:endParaRPr lang="en-US" dirty="0"/>
          </a:p>
          <a:p>
            <a:r>
              <a:rPr lang="en-US" dirty="0" smtClean="0"/>
              <a:t>Provide diversions, may reduce anxiety, give person evidence they are doing something well.</a:t>
            </a:r>
          </a:p>
          <a:p>
            <a:endParaRPr lang="en-US" dirty="0"/>
          </a:p>
          <a:p>
            <a:r>
              <a:rPr lang="en-US" dirty="0" smtClean="0"/>
              <a:t>OCD runs in families</a:t>
            </a:r>
          </a:p>
          <a:p>
            <a:endParaRPr lang="en-US" dirty="0"/>
          </a:p>
          <a:p>
            <a:r>
              <a:rPr lang="en-US" dirty="0" smtClean="0"/>
              <a:t>People do realize they are irrational, but cannot stop.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Post-traumatic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suffering from this has experienced a traumatic event and feels long and severe effects.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Aggression victims</a:t>
            </a:r>
          </a:p>
          <a:p>
            <a:pPr lvl="1"/>
            <a:r>
              <a:rPr lang="en-US" dirty="0" smtClean="0"/>
              <a:t>Unnatural catastrophes</a:t>
            </a:r>
          </a:p>
          <a:p>
            <a:pPr lvl="2"/>
            <a:r>
              <a:rPr lang="en-US" dirty="0" smtClean="0"/>
              <a:t>Plane crashes, etc.</a:t>
            </a:r>
          </a:p>
          <a:p>
            <a:pPr lvl="1"/>
            <a:r>
              <a:rPr lang="en-US" dirty="0" smtClean="0"/>
              <a:t>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PTSD: the event overwhelms the persons normal sense of reality and ability to cope.</a:t>
            </a:r>
          </a:p>
          <a:p>
            <a:endParaRPr lang="en-US" dirty="0"/>
          </a:p>
          <a:p>
            <a:r>
              <a:rPr lang="en-US" dirty="0" smtClean="0"/>
              <a:t>May begin right after event or later</a:t>
            </a:r>
          </a:p>
          <a:p>
            <a:endParaRPr lang="en-US" dirty="0"/>
          </a:p>
          <a:p>
            <a:r>
              <a:rPr lang="en-US" dirty="0" smtClean="0"/>
              <a:t>Symptoms: flashbacks to event, nightmares, guilt, insomnia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Victims of PTSD need social support and help dealing with the trauma and psychological aftereffects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Somatoform &amp; Dissociative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CAN…</a:t>
            </a:r>
          </a:p>
          <a:p>
            <a:pPr lvl="1"/>
            <a:r>
              <a:rPr lang="en-US" dirty="0" smtClean="0"/>
              <a:t>Identify the behavior patterns that psychologists label as somatoform disorders.</a:t>
            </a:r>
          </a:p>
          <a:p>
            <a:pPr lvl="1"/>
            <a:r>
              <a:rPr lang="en-US" dirty="0" smtClean="0"/>
              <a:t>Describe the symptoms of dissociative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Somatoform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Disorders characterized by physical symptoms brought on by psychological distress (no real physical reason for symptoms).</a:t>
            </a:r>
          </a:p>
          <a:p>
            <a:endParaRPr lang="en-US" dirty="0"/>
          </a:p>
          <a:p>
            <a:r>
              <a:rPr lang="en-US" dirty="0" smtClean="0"/>
              <a:t>Somatoform disorders used to be called hysteria.</a:t>
            </a:r>
          </a:p>
          <a:p>
            <a:r>
              <a:rPr lang="en-US" dirty="0" smtClean="0"/>
              <a:t>2 kinds: </a:t>
            </a:r>
          </a:p>
          <a:p>
            <a:pPr lvl="1"/>
            <a:r>
              <a:rPr lang="en-US" dirty="0" smtClean="0"/>
              <a:t>Conversion disorders</a:t>
            </a:r>
          </a:p>
          <a:p>
            <a:pPr lvl="1"/>
            <a:r>
              <a:rPr lang="en-US" dirty="0" smtClean="0"/>
              <a:t>hypochondriasis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disorders change the emotional difficulties in to the loss of a biological function.</a:t>
            </a:r>
          </a:p>
          <a:p>
            <a:endParaRPr lang="en-US" dirty="0"/>
          </a:p>
          <a:p>
            <a:r>
              <a:rPr lang="en-US" dirty="0" smtClean="0"/>
              <a:t>Loss of function is real, no physical reason is present</a:t>
            </a:r>
          </a:p>
          <a:p>
            <a:endParaRPr lang="en-US" dirty="0"/>
          </a:p>
          <a:p>
            <a:r>
              <a:rPr lang="en-US" dirty="0" smtClean="0"/>
              <a:t>It is persistent past sudden fright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conversion disorder is a real and prolonged handicap.</a:t>
            </a:r>
          </a:p>
          <a:p>
            <a:endParaRPr lang="en-US" dirty="0"/>
          </a:p>
          <a:p>
            <a:r>
              <a:rPr lang="en-US" dirty="0" smtClean="0"/>
              <a:t>Accepting condition with relative calm is called la belle indifference.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psychologists believe that patients unconsciously invent physical symptoms to escape unbearable conflict.</a:t>
            </a:r>
          </a:p>
          <a:p>
            <a:endParaRPr lang="en-US" dirty="0"/>
          </a:p>
          <a:p>
            <a:r>
              <a:rPr lang="en-US" dirty="0" smtClean="0"/>
              <a:t>Loss of speech, body paralysis, etc. are common losses, but conversion disorder themselves are rare.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approach to defining abnormal is to say that whatever MOST people do is normal.</a:t>
            </a:r>
          </a:p>
          <a:p>
            <a:endParaRPr lang="en-US" dirty="0"/>
          </a:p>
          <a:p>
            <a:r>
              <a:rPr lang="en-US" dirty="0" smtClean="0"/>
              <a:t>Abnormality, is then, deviation from the average or majority.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Hypochondriasis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is in good health becomes occupied with imaginary ailments.</a:t>
            </a:r>
          </a:p>
          <a:p>
            <a:endParaRPr lang="en-US" dirty="0"/>
          </a:p>
          <a:p>
            <a:r>
              <a:rPr lang="en-US" dirty="0" smtClean="0"/>
              <a:t>Person may spend lots of time looking up symptoms, signs and misinterpret slight ailments.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Hypochondriacs believe ailments exist even through medical test may be negative.</a:t>
            </a:r>
          </a:p>
          <a:p>
            <a:endParaRPr lang="en-US" dirty="0"/>
          </a:p>
          <a:p>
            <a:r>
              <a:rPr lang="en-US" dirty="0" smtClean="0"/>
              <a:t>Most common in young adulthood</a:t>
            </a:r>
          </a:p>
          <a:p>
            <a:endParaRPr lang="en-US" dirty="0"/>
          </a:p>
          <a:p>
            <a:r>
              <a:rPr lang="en-US" dirty="0" smtClean="0"/>
              <a:t>Occurs when person represses emotions and expresses them symbolically in physical symptoms.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Dissociative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us have had simple dissociative disorders, such as daydreaming and not hearing a friend say your name, for example.</a:t>
            </a:r>
          </a:p>
          <a:p>
            <a:endParaRPr lang="en-US" dirty="0"/>
          </a:p>
          <a:p>
            <a:r>
              <a:rPr lang="en-US" dirty="0" smtClean="0"/>
              <a:t>A dissociative disorder occurs when a person experiences alterations in memory, identity or consciousness.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dissociative disorders are very rare, people find them fascinating.</a:t>
            </a:r>
          </a:p>
          <a:p>
            <a:pPr lvl="1"/>
            <a:r>
              <a:rPr lang="en-US" dirty="0" smtClean="0"/>
              <a:t>Amnesia</a:t>
            </a:r>
          </a:p>
          <a:p>
            <a:pPr lvl="1"/>
            <a:r>
              <a:rPr lang="en-US" dirty="0" smtClean="0"/>
              <a:t>Multiple personalities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loss with no biological reason is called dissociative amnesia.</a:t>
            </a:r>
          </a:p>
          <a:p>
            <a:endParaRPr lang="en-US" dirty="0"/>
          </a:p>
          <a:p>
            <a:r>
              <a:rPr lang="en-US" dirty="0" smtClean="0"/>
              <a:t>Thought to be a way to escape problems completely.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43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Amnesiacs remember how to speak and their general knowledge, but not who they are, where they work, live, or their family.</a:t>
            </a:r>
          </a:p>
          <a:p>
            <a:endParaRPr lang="en-US" dirty="0"/>
          </a:p>
          <a:p>
            <a:r>
              <a:rPr lang="en-US" dirty="0" smtClean="0"/>
              <a:t>Often results from a traumatic event.</a:t>
            </a:r>
          </a:p>
          <a:p>
            <a:r>
              <a:rPr lang="en-US" dirty="0" smtClean="0"/>
              <a:t>Not the same as other amnesias.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Dissociative fugue is another type of amnesic event.</a:t>
            </a:r>
          </a:p>
          <a:p>
            <a:endParaRPr lang="en-US" dirty="0" smtClean="0"/>
          </a:p>
          <a:p>
            <a:r>
              <a:rPr lang="en-US" dirty="0" smtClean="0"/>
              <a:t>A person experiences amnesia with a change in environment.</a:t>
            </a:r>
          </a:p>
          <a:p>
            <a:endParaRPr lang="en-US" dirty="0"/>
          </a:p>
          <a:p>
            <a:r>
              <a:rPr lang="en-US" dirty="0" smtClean="0"/>
              <a:t>A woman may disappear and “wake up” 3 days later in a restaurant 200 miles from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Dissociative fugue states may last days or decades and everything in between.</a:t>
            </a:r>
          </a:p>
          <a:p>
            <a:endParaRPr lang="en-US" dirty="0"/>
          </a:p>
          <a:p>
            <a:r>
              <a:rPr lang="en-US" dirty="0" smtClean="0"/>
              <a:t>The old life may be completely forgotten, and the person may take on a whole new life and identity.</a:t>
            </a:r>
          </a:p>
        </p:txBody>
      </p:sp>
    </p:spTree>
    <p:extLst>
      <p:ext uri="{BB962C8B-B14F-4D97-AF65-F5344CB8AC3E}">
        <p14:creationId xmlns:p14="http://schemas.microsoft.com/office/powerpoint/2010/main" val="23672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person comes out of the amnesia, they will have no memory of the time they spent experiencing amnesia.</a:t>
            </a:r>
          </a:p>
          <a:p>
            <a:endParaRPr lang="en-US" dirty="0"/>
          </a:p>
          <a:p>
            <a:r>
              <a:rPr lang="en-US" dirty="0" smtClean="0"/>
              <a:t>It is believed that it serves the same purpose, escaping conflict or anxiety, but is a type of travelling amnesia.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Dissociative Identity disorder, formerly known as multiple personality disorder, is when a person exhibits two or more personality states.</a:t>
            </a:r>
          </a:p>
          <a:p>
            <a:endParaRPr lang="en-US" dirty="0"/>
          </a:p>
          <a:p>
            <a:r>
              <a:rPr lang="en-US" dirty="0" smtClean="0"/>
              <a:t>Each personality has its own patterns of thinking and behaving.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are normal:</a:t>
            </a:r>
          </a:p>
          <a:p>
            <a:pPr lvl="1"/>
            <a:r>
              <a:rPr lang="en-US" dirty="0" smtClean="0"/>
              <a:t>Bathing periodically</a:t>
            </a:r>
          </a:p>
          <a:p>
            <a:pPr lvl="1"/>
            <a:r>
              <a:rPr lang="en-US" dirty="0" smtClean="0"/>
              <a:t>Grieving over a loved one</a:t>
            </a:r>
          </a:p>
          <a:p>
            <a:pPr lvl="1"/>
            <a:r>
              <a:rPr lang="en-US" dirty="0" smtClean="0"/>
              <a:t>Wearing warm clothes in the cold</a:t>
            </a:r>
          </a:p>
          <a:p>
            <a:r>
              <a:rPr lang="en-US" dirty="0" smtClean="0"/>
              <a:t>Things that are abnormal:</a:t>
            </a:r>
          </a:p>
          <a:p>
            <a:pPr lvl="1"/>
            <a:r>
              <a:rPr lang="en-US" dirty="0" smtClean="0"/>
              <a:t>10 showers in one day</a:t>
            </a:r>
          </a:p>
          <a:p>
            <a:pPr lvl="1"/>
            <a:r>
              <a:rPr lang="en-US" dirty="0" smtClean="0"/>
              <a:t>Laughing when a loved one dies</a:t>
            </a:r>
          </a:p>
          <a:p>
            <a:pPr lvl="1"/>
            <a:r>
              <a:rPr lang="en-US" dirty="0" smtClean="0"/>
              <a:t>Wearing bathing suits in the snow</a:t>
            </a:r>
          </a:p>
        </p:txBody>
      </p:sp>
    </p:spTree>
    <p:extLst>
      <p:ext uri="{BB962C8B-B14F-4D97-AF65-F5344CB8AC3E}">
        <p14:creationId xmlns:p14="http://schemas.microsoft.com/office/powerpoint/2010/main" val="36109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different personality states may take control at different times.</a:t>
            </a:r>
          </a:p>
          <a:p>
            <a:endParaRPr lang="en-US" dirty="0"/>
          </a:p>
          <a:p>
            <a:r>
              <a:rPr lang="en-US" dirty="0" smtClean="0"/>
              <a:t>This is thought to occur because the person wants to escape a part of themselves that they fear. By dividing up the self, they escape.</a:t>
            </a:r>
          </a:p>
          <a:p>
            <a:endParaRPr lang="en-US" dirty="0"/>
          </a:p>
          <a:p>
            <a:r>
              <a:rPr lang="en-US" dirty="0" smtClean="0"/>
              <a:t>The “secret self” comes as a separate personality.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is extremely rare.</a:t>
            </a:r>
          </a:p>
          <a:p>
            <a:endParaRPr lang="en-US" dirty="0"/>
          </a:p>
          <a:p>
            <a:r>
              <a:rPr lang="en-US" dirty="0" smtClean="0"/>
              <a:t>Eve White (Eve Black, and Jane)</a:t>
            </a:r>
          </a:p>
          <a:p>
            <a:pPr lvl="1"/>
            <a:r>
              <a:rPr lang="en-US" dirty="0" smtClean="0"/>
              <a:t>Chris Costner Sizemore</a:t>
            </a:r>
            <a:endParaRPr lang="en-US" dirty="0"/>
          </a:p>
          <a:p>
            <a:r>
              <a:rPr lang="en-US" dirty="0" smtClean="0"/>
              <a:t>Sybil Dorset</a:t>
            </a:r>
          </a:p>
          <a:p>
            <a:endParaRPr lang="en-US" dirty="0"/>
          </a:p>
          <a:p>
            <a:r>
              <a:rPr lang="en-US" dirty="0" smtClean="0"/>
              <a:t>While fascinating, it is rare and controversial</a:t>
            </a:r>
          </a:p>
        </p:txBody>
      </p:sp>
    </p:spTree>
    <p:extLst>
      <p:ext uri="{BB962C8B-B14F-4D97-AF65-F5344CB8AC3E}">
        <p14:creationId xmlns:p14="http://schemas.microsoft.com/office/powerpoint/2010/main" val="17990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diagnosed with this usually have suffered severe physical, psychological or sexual abuse in childhood.</a:t>
            </a:r>
          </a:p>
          <a:p>
            <a:endParaRPr lang="en-US" dirty="0"/>
          </a:p>
          <a:p>
            <a:r>
              <a:rPr lang="en-US" dirty="0" smtClean="0"/>
              <a:t>The dissociate themselves from such stressors by forgetting them selectively, reducing their anxiety.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Schizophrenia &amp; 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can…</a:t>
            </a:r>
          </a:p>
          <a:p>
            <a:pPr lvl="1"/>
            <a:r>
              <a:rPr lang="en-US" dirty="0" smtClean="0"/>
              <a:t>Describe the disorder of schizophrenia</a:t>
            </a:r>
          </a:p>
          <a:p>
            <a:pPr lvl="1"/>
            <a:r>
              <a:rPr lang="en-US" dirty="0" smtClean="0"/>
              <a:t>Describe several theories that try to explain mood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by a group of disorders described by confusion and disconnected thoughts, emotions, and perception.</a:t>
            </a:r>
          </a:p>
          <a:p>
            <a:endParaRPr lang="en-US" dirty="0"/>
          </a:p>
          <a:p>
            <a:r>
              <a:rPr lang="en-US" dirty="0" smtClean="0"/>
              <a:t>Most likely the most complex and severe psychological problem</a:t>
            </a:r>
          </a:p>
        </p:txBody>
      </p:sp>
    </p:spTree>
    <p:extLst>
      <p:ext uri="{BB962C8B-B14F-4D97-AF65-F5344CB8AC3E}">
        <p14:creationId xmlns:p14="http://schemas.microsoft.com/office/powerpoint/2010/main" val="33290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Schizophrenia involves problems with cognition, emotion, perception and motor functions.</a:t>
            </a:r>
          </a:p>
          <a:p>
            <a:endParaRPr lang="en-US" dirty="0"/>
          </a:p>
          <a:p>
            <a:r>
              <a:rPr lang="en-US" dirty="0" smtClean="0"/>
              <a:t>Odds are about 1/100 world-wide, or 1/10 if it is already in the family.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Schizophrenia is not a single problem, and has no simple cause or cure.</a:t>
            </a:r>
          </a:p>
          <a:p>
            <a:endParaRPr lang="en-US" dirty="0"/>
          </a:p>
          <a:p>
            <a:r>
              <a:rPr lang="en-US" dirty="0" smtClean="0"/>
              <a:t>When compared to other mental illness, it has been said that others dream about an unreal way of life, while the schizophrenic </a:t>
            </a:r>
            <a:r>
              <a:rPr lang="en-US" i="1" dirty="0" smtClean="0"/>
              <a:t>lives</a:t>
            </a:r>
            <a:r>
              <a:rPr lang="en-US" dirty="0" smtClean="0"/>
              <a:t> life as the unreal dream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schizophrenics experience delusions and hallucinations.</a:t>
            </a:r>
          </a:p>
          <a:p>
            <a:pPr lvl="1"/>
            <a:r>
              <a:rPr lang="en-US" dirty="0" smtClean="0"/>
              <a:t>Delusions – false beliefs in the face of contrary evidence.</a:t>
            </a:r>
          </a:p>
          <a:p>
            <a:pPr lvl="1"/>
            <a:r>
              <a:rPr lang="en-US" dirty="0" smtClean="0"/>
              <a:t>Hallucinations – perceptions without sensation.</a:t>
            </a:r>
          </a:p>
        </p:txBody>
      </p:sp>
    </p:spTree>
    <p:extLst>
      <p:ext uri="{BB962C8B-B14F-4D97-AF65-F5344CB8AC3E}">
        <p14:creationId xmlns:p14="http://schemas.microsoft.com/office/powerpoint/2010/main" val="32601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Other symptoms:</a:t>
            </a:r>
          </a:p>
          <a:p>
            <a:pPr lvl="1"/>
            <a:r>
              <a:rPr lang="en-US" dirty="0" smtClean="0"/>
              <a:t>Incoherence – decline in thought processes</a:t>
            </a:r>
          </a:p>
          <a:p>
            <a:pPr lvl="1"/>
            <a:r>
              <a:rPr lang="en-US" dirty="0" smtClean="0"/>
              <a:t>Increased speed of speech – word salad</a:t>
            </a:r>
          </a:p>
          <a:p>
            <a:pPr lvl="1"/>
            <a:r>
              <a:rPr lang="en-US" dirty="0" smtClean="0"/>
              <a:t>Disturbances of affect – inappropriate emotions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105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Deterioration in normal movement – slowed, agitated behavior</a:t>
            </a:r>
          </a:p>
          <a:p>
            <a:pPr lvl="1"/>
            <a:r>
              <a:rPr lang="en-US" dirty="0" smtClean="0"/>
              <a:t>Decline in functioning in daily life</a:t>
            </a:r>
          </a:p>
          <a:p>
            <a:pPr lvl="1"/>
            <a:r>
              <a:rPr lang="en-US" dirty="0" smtClean="0"/>
              <a:t>Diverted attention – perhaps brought by cognitive 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Schizophrenia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447800"/>
            <a:ext cx="8077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Paranoid </a:t>
            </a:r>
          </a:p>
          <a:p>
            <a:pPr lvl="1"/>
            <a:r>
              <a:rPr lang="en-US" dirty="0" smtClean="0"/>
              <a:t>Delusions of grandeur or persecution</a:t>
            </a:r>
          </a:p>
          <a:p>
            <a:r>
              <a:rPr lang="en-US" dirty="0" smtClean="0"/>
              <a:t>Catatonic</a:t>
            </a:r>
          </a:p>
          <a:p>
            <a:pPr lvl="1"/>
            <a:r>
              <a:rPr lang="en-US" dirty="0" smtClean="0"/>
              <a:t>Remaining motionless for periods of time</a:t>
            </a:r>
          </a:p>
          <a:p>
            <a:r>
              <a:rPr lang="en-US" dirty="0" smtClean="0"/>
              <a:t>Disorganized</a:t>
            </a:r>
          </a:p>
          <a:p>
            <a:pPr lvl="1"/>
            <a:r>
              <a:rPr lang="en-US" dirty="0" smtClean="0"/>
              <a:t>Incoherent, hallucinations, inappropriate giggling and other emotions, delusions</a:t>
            </a:r>
          </a:p>
          <a:p>
            <a:r>
              <a:rPr lang="en-US" dirty="0" smtClean="0"/>
              <a:t>Remission</a:t>
            </a:r>
          </a:p>
          <a:p>
            <a:pPr lvl="1"/>
            <a:r>
              <a:rPr lang="en-US" dirty="0" smtClean="0"/>
              <a:t>Symptoms are gone or not severe, expected to return</a:t>
            </a:r>
          </a:p>
          <a:p>
            <a:r>
              <a:rPr lang="en-US" dirty="0" smtClean="0"/>
              <a:t>Undifferentiated – not assigned a type</a:t>
            </a:r>
          </a:p>
        </p:txBody>
      </p:sp>
    </p:spTree>
    <p:extLst>
      <p:ext uri="{BB962C8B-B14F-4D97-AF65-F5344CB8AC3E}">
        <p14:creationId xmlns:p14="http://schemas.microsoft.com/office/powerpoint/2010/main" val="37469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deviance approach has severe limitations.</a:t>
            </a:r>
          </a:p>
          <a:p>
            <a:pPr lvl="1"/>
            <a:r>
              <a:rPr lang="en-US" dirty="0" smtClean="0"/>
              <a:t>If most people cheated on their taxes, would that make honest people abnormal?</a:t>
            </a:r>
          </a:p>
          <a:p>
            <a:pPr lvl="1"/>
            <a:r>
              <a:rPr lang="en-US" dirty="0" smtClean="0"/>
              <a:t>If most people are noncreative, was Shakespeare abnormal?</a:t>
            </a:r>
          </a:p>
          <a:p>
            <a:pPr lvl="1"/>
            <a:r>
              <a:rPr lang="en-US" dirty="0" smtClean="0"/>
              <a:t>What about members of the polar bear club?</a:t>
            </a:r>
          </a:p>
          <a:p>
            <a:pPr lvl="1"/>
            <a:r>
              <a:rPr lang="en-US" dirty="0" smtClean="0"/>
              <a:t>What about different cultural norms?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Schizophrenia is very complex and usually requires hospitalization.</a:t>
            </a:r>
          </a:p>
          <a:p>
            <a:endParaRPr lang="en-US" dirty="0"/>
          </a:p>
          <a:p>
            <a:r>
              <a:rPr lang="en-US" dirty="0" smtClean="0"/>
              <a:t>Can lead to </a:t>
            </a:r>
            <a:r>
              <a:rPr lang="en-US" i="1" dirty="0" smtClean="0"/>
              <a:t>burn out</a:t>
            </a:r>
            <a:r>
              <a:rPr lang="en-US" dirty="0" smtClean="0"/>
              <a:t>, or the loss of being able to ever return to society</a:t>
            </a:r>
          </a:p>
          <a:p>
            <a:endParaRPr lang="en-US" dirty="0"/>
          </a:p>
          <a:p>
            <a:r>
              <a:rPr lang="en-US" dirty="0" smtClean="0"/>
              <a:t>Although remission is possible, there is no cure, and the symptoms will return.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theories for the causes of schizophrenia.</a:t>
            </a:r>
          </a:p>
          <a:p>
            <a:r>
              <a:rPr lang="en-US" dirty="0" smtClean="0"/>
              <a:t>Biological</a:t>
            </a:r>
          </a:p>
          <a:p>
            <a:r>
              <a:rPr lang="en-US" dirty="0" smtClean="0"/>
              <a:t>Biochemistry and physiology </a:t>
            </a:r>
          </a:p>
          <a:p>
            <a:r>
              <a:rPr lang="en-US" dirty="0" smtClean="0"/>
              <a:t>Family and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Biological influence</a:t>
            </a:r>
          </a:p>
          <a:p>
            <a:pPr lvl="1"/>
            <a:r>
              <a:rPr lang="en-US" dirty="0" smtClean="0"/>
              <a:t>General population risk is 1%</a:t>
            </a:r>
          </a:p>
          <a:p>
            <a:pPr lvl="1"/>
            <a:r>
              <a:rPr lang="en-US" dirty="0" smtClean="0"/>
              <a:t>Those with heredity is 10%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However, if one twin is afflicted, 42% chance for the other – shows more than just heredity.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More studies have been done, lends to higher risk if in family, but not definite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</a:p>
          <a:p>
            <a:pPr lvl="1"/>
            <a:r>
              <a:rPr lang="en-US" dirty="0" smtClean="0"/>
              <a:t>Chemical problems – too much or too little</a:t>
            </a:r>
          </a:p>
          <a:p>
            <a:pPr lvl="1"/>
            <a:r>
              <a:rPr lang="en-US" dirty="0" smtClean="0"/>
              <a:t>Dopamine hypothesis – too much dopamine at some synapses</a:t>
            </a:r>
          </a:p>
          <a:p>
            <a:pPr lvl="1"/>
            <a:r>
              <a:rPr lang="en-US" dirty="0" smtClean="0"/>
              <a:t>Not proven</a:t>
            </a:r>
          </a:p>
          <a:p>
            <a:pPr lvl="1"/>
            <a:r>
              <a:rPr lang="en-US" dirty="0" smtClean="0"/>
              <a:t>CAT/MRI – show signs of deteriorated brain tissues</a:t>
            </a:r>
          </a:p>
          <a:p>
            <a:pPr lvl="1"/>
            <a:r>
              <a:rPr lang="en-US" dirty="0" smtClean="0"/>
              <a:t>Link to difficult pregnancy and birth?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and interaction</a:t>
            </a:r>
          </a:p>
          <a:p>
            <a:pPr lvl="1"/>
            <a:r>
              <a:rPr lang="en-US" dirty="0" smtClean="0"/>
              <a:t>Studies show that families of people who later develop schizophrenia are often on the verge of falling apart.</a:t>
            </a:r>
          </a:p>
          <a:p>
            <a:pPr lvl="1"/>
            <a:r>
              <a:rPr lang="en-US" dirty="0" smtClean="0"/>
              <a:t>Family organizes themselves around the maladaptive behavior of person</a:t>
            </a:r>
          </a:p>
          <a:p>
            <a:pPr lvl="1"/>
            <a:r>
              <a:rPr lang="en-US" dirty="0" smtClean="0"/>
              <a:t>Communication seems disorganized in family life of those who later develop schizophrenia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theory is correct? </a:t>
            </a:r>
          </a:p>
          <a:p>
            <a:r>
              <a:rPr lang="en-US" dirty="0" smtClean="0"/>
              <a:t>Each may be possibly true to some extent.</a:t>
            </a:r>
          </a:p>
          <a:p>
            <a:endParaRPr lang="en-US" dirty="0"/>
          </a:p>
          <a:p>
            <a:r>
              <a:rPr lang="en-US" dirty="0" smtClean="0"/>
              <a:t>Diathesis-hypothesis – individual may have inherited a predisposition to schizophrenia, but environment determines whether it develops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have mood swings, but they usually pass.</a:t>
            </a:r>
          </a:p>
          <a:p>
            <a:endParaRPr lang="en-US" dirty="0"/>
          </a:p>
          <a:p>
            <a:r>
              <a:rPr lang="en-US" dirty="0" smtClean="0"/>
              <a:t>In mood disorders, moods are more intense, last longer, and prevent a person from functioning effectively; the mood may cause a loss of touch with reality and threaten health and lives.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Depressive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form of depression that interferes with functioning, concentration, and mental and physical well-being.</a:t>
            </a:r>
          </a:p>
          <a:p>
            <a:endParaRPr lang="en-US" dirty="0"/>
          </a:p>
          <a:p>
            <a:r>
              <a:rPr lang="en-US" dirty="0" smtClean="0"/>
              <a:t>Lasts minimum of 2 weeks, cannot be linked to bereavement.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include:</a:t>
            </a:r>
          </a:p>
          <a:p>
            <a:pPr lvl="1"/>
            <a:r>
              <a:rPr lang="en-US" dirty="0" smtClean="0"/>
              <a:t>Problems eating, sleeping, thinking, concentrating or making decisions.</a:t>
            </a:r>
          </a:p>
          <a:p>
            <a:pPr lvl="1"/>
            <a:r>
              <a:rPr lang="en-US" dirty="0" smtClean="0"/>
              <a:t>Lacking energy</a:t>
            </a:r>
          </a:p>
          <a:p>
            <a:pPr lvl="1"/>
            <a:r>
              <a:rPr lang="en-US" dirty="0" smtClean="0"/>
              <a:t>Thinking about suicide</a:t>
            </a:r>
          </a:p>
          <a:p>
            <a:pPr lvl="1"/>
            <a:r>
              <a:rPr lang="en-US" dirty="0" smtClean="0"/>
              <a:t>Feeling worthless</a:t>
            </a:r>
          </a:p>
          <a:p>
            <a:pPr lvl="1"/>
            <a:r>
              <a:rPr lang="en-US" dirty="0" smtClean="0"/>
              <a:t>Feeling guilty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Disorder in which a person alternates between feelings of euphoria and depression.</a:t>
            </a:r>
          </a:p>
          <a:p>
            <a:endParaRPr lang="en-US" dirty="0"/>
          </a:p>
          <a:p>
            <a:r>
              <a:rPr lang="en-US" dirty="0" smtClean="0"/>
              <a:t>Has phases</a:t>
            </a:r>
          </a:p>
          <a:p>
            <a:pPr lvl="1"/>
            <a:r>
              <a:rPr lang="en-US" dirty="0" smtClean="0"/>
              <a:t>Manic</a:t>
            </a:r>
          </a:p>
          <a:p>
            <a:pPr lvl="1"/>
            <a:r>
              <a:rPr lang="en-US" dirty="0" smtClean="0"/>
              <a:t>Depressive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288" y="0"/>
            <a:ext cx="7498080" cy="1143000"/>
          </a:xfrm>
        </p:spPr>
        <p:txBody>
          <a:bodyPr/>
          <a:lstStyle/>
          <a:p>
            <a:r>
              <a:rPr lang="en-US" dirty="0" smtClean="0"/>
              <a:t>Is this deviant?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295400"/>
            <a:ext cx="390572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3810000"/>
            <a:ext cx="51477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5" y="9525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1" y="3954534"/>
            <a:ext cx="1996309" cy="26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96" y="101291"/>
            <a:ext cx="2869970" cy="37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Manic phase</a:t>
            </a:r>
          </a:p>
          <a:p>
            <a:pPr lvl="1"/>
            <a:r>
              <a:rPr lang="en-US" dirty="0" smtClean="0"/>
              <a:t>Person has elation, extreme confusion, distractibility, high self-esteem, and may behave irresponsibly.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May need less sleep, seem optimistic, in touch with reality, and have high activity levels accompanied by an increase in talking and volume.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Not always recognizable – happy/hyper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Depressive phase – </a:t>
            </a:r>
          </a:p>
          <a:p>
            <a:pPr lvl="1"/>
            <a:r>
              <a:rPr lang="en-US" dirty="0" smtClean="0"/>
              <a:t>Feelings of failure, worthlessness, sinfulness, despair.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Person is lethargic, unresponsive, or unreachable.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Phases can alternate phases, or have times of relative normality.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believe manic periods serve to ward off hopelessness of depressive periods.</a:t>
            </a:r>
          </a:p>
          <a:p>
            <a:endParaRPr lang="en-US" dirty="0"/>
          </a:p>
          <a:p>
            <a:r>
              <a:rPr lang="en-US" dirty="0" smtClean="0"/>
              <a:t>Others mania is biochemical disorder linked to depression.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Affective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Deep depression in the midst of winter.</a:t>
            </a:r>
          </a:p>
          <a:p>
            <a:r>
              <a:rPr lang="en-US" dirty="0" smtClean="0"/>
              <a:t>Spirits lift with arrival of spring.</a:t>
            </a:r>
          </a:p>
          <a:p>
            <a:endParaRPr lang="en-US" dirty="0"/>
          </a:p>
          <a:p>
            <a:r>
              <a:rPr lang="en-US" dirty="0" smtClean="0"/>
              <a:t>Sleep and eat excessively during depressive bouts.</a:t>
            </a:r>
          </a:p>
          <a:p>
            <a:r>
              <a:rPr lang="en-US" dirty="0" smtClean="0"/>
              <a:t>Melatonin may play a role</a:t>
            </a:r>
          </a:p>
          <a:p>
            <a:pPr lvl="1"/>
            <a:r>
              <a:rPr lang="en-US" dirty="0" smtClean="0"/>
              <a:t>Less light in winter – more melatonin</a:t>
            </a:r>
          </a:p>
          <a:p>
            <a:pPr lvl="1"/>
            <a:r>
              <a:rPr lang="en-US" dirty="0" smtClean="0"/>
              <a:t>Can be treated with bright 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psychological factors that contribute to mood disorders</a:t>
            </a:r>
          </a:p>
          <a:p>
            <a:pPr lvl="1"/>
            <a:r>
              <a:rPr lang="en-US" dirty="0" smtClean="0"/>
              <a:t>Self-esteem (low)</a:t>
            </a:r>
          </a:p>
          <a:p>
            <a:pPr lvl="1"/>
            <a:r>
              <a:rPr lang="en-US" dirty="0" smtClean="0"/>
              <a:t>Social support</a:t>
            </a:r>
          </a:p>
          <a:p>
            <a:pPr lvl="1"/>
            <a:r>
              <a:rPr lang="en-US" dirty="0" smtClean="0"/>
              <a:t>Ability to deal with stress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Theories</a:t>
            </a:r>
          </a:p>
          <a:p>
            <a:pPr lvl="1"/>
            <a:r>
              <a:rPr lang="en-US" dirty="0" smtClean="0"/>
              <a:t>Aaron Beck – depressed people draw illogical conclusions about themselves. They blame themselves for normal problems and every minor failure a catastrophe.</a:t>
            </a:r>
          </a:p>
          <a:p>
            <a:pPr lvl="1"/>
            <a:r>
              <a:rPr lang="en-US" dirty="0" smtClean="0"/>
              <a:t>Martin Seligman – depression is learned helplessness. The person leans to believe that they have no control over life and its useless to 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theories</a:t>
            </a:r>
          </a:p>
          <a:p>
            <a:pPr lvl="1"/>
            <a:r>
              <a:rPr lang="en-US" dirty="0" smtClean="0"/>
              <a:t>Neurotransmitters</a:t>
            </a:r>
          </a:p>
          <a:p>
            <a:pPr lvl="1"/>
            <a:r>
              <a:rPr lang="en-US" dirty="0" smtClean="0"/>
              <a:t>Genetic factors</a:t>
            </a:r>
          </a:p>
          <a:p>
            <a:pPr lvl="1"/>
            <a:r>
              <a:rPr lang="en-US" dirty="0" smtClean="0"/>
              <a:t>Brain structure and function</a:t>
            </a:r>
          </a:p>
          <a:p>
            <a:pPr lvl="1"/>
            <a:r>
              <a:rPr lang="en-US" dirty="0" smtClean="0"/>
              <a:t>Interaction of the above…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and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people who commit suicide are depressed, and not all depressed people are suicidal.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Physical pain</a:t>
            </a:r>
          </a:p>
          <a:p>
            <a:r>
              <a:rPr lang="en-US" dirty="0" smtClean="0"/>
              <a:t>Emotional pain</a:t>
            </a:r>
          </a:p>
          <a:p>
            <a:r>
              <a:rPr lang="en-US" dirty="0" smtClean="0"/>
              <a:t>Terminal illness</a:t>
            </a:r>
          </a:p>
          <a:p>
            <a:r>
              <a:rPr lang="en-US" dirty="0" smtClean="0"/>
              <a:t>Loneliness</a:t>
            </a:r>
          </a:p>
          <a:p>
            <a:r>
              <a:rPr lang="en-US" dirty="0" smtClean="0"/>
              <a:t>End torment of unacceptable feelings</a:t>
            </a:r>
          </a:p>
          <a:p>
            <a:r>
              <a:rPr lang="en-US" dirty="0" smtClean="0"/>
              <a:t>Punish themselves for wrongs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Punish others for not meeting their needs</a:t>
            </a:r>
          </a:p>
          <a:p>
            <a:r>
              <a:rPr lang="en-US" dirty="0" smtClean="0"/>
              <a:t>Many times we don’t know why people commit suicide.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 show that an American ends their own life about every 16 minutes.</a:t>
            </a:r>
          </a:p>
          <a:p>
            <a:endParaRPr lang="en-US" dirty="0"/>
          </a:p>
          <a:p>
            <a:r>
              <a:rPr lang="en-US" dirty="0" smtClean="0"/>
              <a:t>More women than men</a:t>
            </a:r>
          </a:p>
          <a:p>
            <a:r>
              <a:rPr lang="en-US" dirty="0" smtClean="0"/>
              <a:t>More common in elderly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cause among college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457</TotalTime>
  <Words>4208</Words>
  <Application>Microsoft Office PowerPoint</Application>
  <PresentationFormat>On-screen Show (4:3)</PresentationFormat>
  <Paragraphs>570</Paragraphs>
  <Slides>124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Solstice</vt:lpstr>
      <vt:lpstr>Psychological Disorders</vt:lpstr>
      <vt:lpstr>What are psychological disorders?</vt:lpstr>
      <vt:lpstr>What are psychological disorders?</vt:lpstr>
      <vt:lpstr>What are psychological disorders?</vt:lpstr>
      <vt:lpstr>What are psychological disorders?</vt:lpstr>
      <vt:lpstr>Deviance</vt:lpstr>
      <vt:lpstr>PowerPoint Presentation</vt:lpstr>
      <vt:lpstr>PowerPoint Presentation</vt:lpstr>
      <vt:lpstr>Is this deviant?</vt:lpstr>
      <vt:lpstr>PowerPoint Presentation</vt:lpstr>
      <vt:lpstr>Adjustment</vt:lpstr>
      <vt:lpstr>PowerPoint Presentation</vt:lpstr>
      <vt:lpstr>PowerPoint Presentation</vt:lpstr>
      <vt:lpstr>PowerPoint Presentation</vt:lpstr>
      <vt:lpstr>Psychological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Problems</vt:lpstr>
      <vt:lpstr>Classification</vt:lpstr>
      <vt:lpstr>Classification</vt:lpstr>
      <vt:lpstr>DSM categories</vt:lpstr>
      <vt:lpstr>PowerPoint Presentation</vt:lpstr>
      <vt:lpstr>DSM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Negatives of diagnoses</vt:lpstr>
      <vt:lpstr>Anxiety Disorders</vt:lpstr>
      <vt:lpstr>Anxiety Disorders</vt:lpstr>
      <vt:lpstr>PowerPoint Presentation</vt:lpstr>
      <vt:lpstr>PowerPoint Presentation</vt:lpstr>
      <vt:lpstr>PowerPoint Presentation</vt:lpstr>
      <vt:lpstr>Generalized Anxiety</vt:lpstr>
      <vt:lpstr>PowerPoint Presentation</vt:lpstr>
      <vt:lpstr>PowerPoint Presentation</vt:lpstr>
      <vt:lpstr>PowerPoint Presentation</vt:lpstr>
      <vt:lpstr>Phobic Disorder</vt:lpstr>
      <vt:lpstr>PowerPoint Presentation</vt:lpstr>
      <vt:lpstr>PowerPoint Presentation</vt:lpstr>
      <vt:lpstr>Panic Disorder</vt:lpstr>
      <vt:lpstr>PowerPoint Presentation</vt:lpstr>
      <vt:lpstr>Obsessive – Compulsive </vt:lpstr>
      <vt:lpstr>PowerPoint Presentation</vt:lpstr>
      <vt:lpstr>PowerPoint Presentation</vt:lpstr>
      <vt:lpstr>Post-traumatic stress</vt:lpstr>
      <vt:lpstr>PowerPoint Presentation</vt:lpstr>
      <vt:lpstr>PowerPoint Presentation</vt:lpstr>
      <vt:lpstr>Somatoform &amp; Dissociative</vt:lpstr>
      <vt:lpstr>Somatoform disorders</vt:lpstr>
      <vt:lpstr>Conversion disorders</vt:lpstr>
      <vt:lpstr>PowerPoint Presentation</vt:lpstr>
      <vt:lpstr>PowerPoint Presentation</vt:lpstr>
      <vt:lpstr>Hypochondriasis</vt:lpstr>
      <vt:lpstr>PowerPoint Presentation</vt:lpstr>
      <vt:lpstr>Dissociative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Schizophrenia &amp; Mood Disorders</vt:lpstr>
      <vt:lpstr>Schizophrenia</vt:lpstr>
      <vt:lpstr>PowerPoint Presentation</vt:lpstr>
      <vt:lpstr>PowerPoint Presentation</vt:lpstr>
      <vt:lpstr>PowerPoint Presentation</vt:lpstr>
      <vt:lpstr>PowerPoint Presentation</vt:lpstr>
      <vt:lpstr>Types of Schizophrenia</vt:lpstr>
      <vt:lpstr>PowerPoint Presentation</vt:lpstr>
      <vt:lpstr>Causes</vt:lpstr>
      <vt:lpstr>PowerPoint Presentation</vt:lpstr>
      <vt:lpstr>PowerPoint Presentation</vt:lpstr>
      <vt:lpstr>PowerPoint Presentation</vt:lpstr>
      <vt:lpstr>PowerPoint Presentation</vt:lpstr>
      <vt:lpstr>Mood Disorders</vt:lpstr>
      <vt:lpstr>Major Depressive Disorder</vt:lpstr>
      <vt:lpstr>PowerPoint Presentation</vt:lpstr>
      <vt:lpstr>Bipolar Disorder</vt:lpstr>
      <vt:lpstr>PowerPoint Presentation</vt:lpstr>
      <vt:lpstr>PowerPoint Presentation</vt:lpstr>
      <vt:lpstr>PowerPoint Presentation</vt:lpstr>
      <vt:lpstr>Seasonal Affective Disorder</vt:lpstr>
      <vt:lpstr>Explaining Mood Disorders</vt:lpstr>
      <vt:lpstr>PowerPoint Presentation</vt:lpstr>
      <vt:lpstr>PowerPoint Presentation</vt:lpstr>
      <vt:lpstr>Suicide and Depression</vt:lpstr>
      <vt:lpstr>Some reasons</vt:lpstr>
      <vt:lpstr>PowerPoint Presentation</vt:lpstr>
      <vt:lpstr>PowerPoint Presentation</vt:lpstr>
      <vt:lpstr>Personality Disorders and Drug Addiction</vt:lpstr>
      <vt:lpstr>Personality disorders</vt:lpstr>
      <vt:lpstr>PowerPoint Presentation</vt:lpstr>
      <vt:lpstr>Antisocial personality</vt:lpstr>
      <vt:lpstr>PowerPoint Presentation</vt:lpstr>
      <vt:lpstr>PowerPoint Presentation</vt:lpstr>
      <vt:lpstr>PowerPoint Presentation</vt:lpstr>
      <vt:lpstr>Drug Addiction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Alcoholism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Krzymicki</dc:creator>
  <cp:lastModifiedBy>Kerry Krzymicki</cp:lastModifiedBy>
  <cp:revision>53</cp:revision>
  <dcterms:created xsi:type="dcterms:W3CDTF">2013-04-02T20:35:30Z</dcterms:created>
  <dcterms:modified xsi:type="dcterms:W3CDTF">2013-05-02T14:12:15Z</dcterms:modified>
</cp:coreProperties>
</file>